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Lst>
  <p:sldSz cy="5143500" cx="9144000"/>
  <p:notesSz cx="6858000" cy="9144000"/>
  <p:embeddedFontLst>
    <p:embeddedFont>
      <p:font typeface="Playfair Display"/>
      <p:regular r:id="rId187"/>
      <p:bold r:id="rId188"/>
      <p:italic r:id="rId189"/>
      <p:boldItalic r:id="rId1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F9D117-22C9-4824-8A95-11FE61A9F264}">
  <a:tblStyle styleId="{94F9D117-22C9-4824-8A95-11FE61A9F26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5D8A467-2E07-4818-8E07-48D0CAAE2D5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A1D64F-D3E0-4EA6-A0DD-A73C1F2878B6}"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font" Target="fonts/PlayfairDisplay-boldItalic.fntdata"/><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187" Type="http://schemas.openxmlformats.org/officeDocument/2006/relationships/font" Target="fonts/PlayfairDisplay-regular.fntdata"/><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89" Type="http://schemas.openxmlformats.org/officeDocument/2006/relationships/font" Target="fonts/PlayfairDisplay-italic.fntdata"/><Relationship Id="rId100" Type="http://schemas.openxmlformats.org/officeDocument/2006/relationships/slide" Target="slides/slide91.xml"/><Relationship Id="rId188" Type="http://schemas.openxmlformats.org/officeDocument/2006/relationships/font" Target="fonts/PlayfairDisplay-bold.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tableStyles" Target="tableStyles.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1.xml"/><Relationship Id="rId147" Type="http://schemas.openxmlformats.org/officeDocument/2006/relationships/slide" Target="slides/slide138.xml"/><Relationship Id="rId6" Type="http://schemas.openxmlformats.org/officeDocument/2006/relationships/slideMaster" Target="slideMasters/slideMaster2.xml"/><Relationship Id="rId146" Type="http://schemas.openxmlformats.org/officeDocument/2006/relationships/slide" Target="slides/slide137.xml"/><Relationship Id="rId7" Type="http://schemas.openxmlformats.org/officeDocument/2006/relationships/slideMaster" Target="slideMasters/slideMaster3.xml"/><Relationship Id="rId145" Type="http://schemas.openxmlformats.org/officeDocument/2006/relationships/slide" Target="slides/slide136.xml"/><Relationship Id="rId8" Type="http://schemas.openxmlformats.org/officeDocument/2006/relationships/slideMaster" Target="slideMasters/slideMaster4.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4cac51dd4_2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34cac51dd4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e81cd76a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3e81cd76a1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3d538a461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3d538a461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3e81cd76a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3e81cd76a1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3d538a461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13d538a461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3d538a461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3d538a461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3d538a461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3d538a461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3d538a461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3d538a461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why we did this survey with movies.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3e81cd76a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3e81cd76a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why we did this survey with movies.</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3d538a461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3d538a461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3d538a461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3d538a461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3d538a461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3d538a461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e81cd76a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3e81cd76a1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3d538a461d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3d538a461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3e7e8374c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13e7e8374c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3e7e8374c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13e7e8374c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34cac51dd4_17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g134cac51dd4_17_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34cac51dd4_17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g134cac51dd4_17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34cac51dd4_17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g134cac51dd4_17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34cac51dd4_17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8" name="Google Shape;1358;g134cac51dd4_17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34cac51dd4_17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6" name="Google Shape;1366;g134cac51dd4_17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34cac51dd4_17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g134cac51dd4_17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134cac51dd4_17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1" name="Google Shape;1391;g134cac51dd4_17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e81cd76a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13e81cd76a1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34cac51dd4_17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8" name="Google Shape;1408;g134cac51dd4_17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34cac51dd4_17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8" name="Google Shape;1428;g134cac51dd4_17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0"/>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34cac51dd4_17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7" name="Google Shape;1437;g134cac51dd4_17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34cac51dd4_17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134cac51dd4_17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134cac51dd4_17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3" name="Google Shape;1453;g134cac51dd4_17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134cac51dd4_17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9" name="Google Shape;1459;g134cac51dd4_17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34cac51dd4_17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4" name="Google Shape;1474;g134cac51dd4_17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134cac51dd4_17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0" name="Google Shape;1530;g134cac51dd4_17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34cac51dd4_17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8" name="Google Shape;1538;g134cac51dd4_17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34cac51dd4_17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5" name="Google Shape;1545;g134cac51dd4_17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4cac51dd4_2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34cac51dd4_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can cover some of the topics mentioned in the later slide here and may be also mention PLs are not new...Offline shops also have PLs but scale sophistication (in data collection and the online environment), power of algorithms make it even worse for e-commerce platforms.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34cac51dd4_17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7" name="Google Shape;1557;g134cac51dd4_17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34cac51dd4_17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g134cac51dd4_17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34cac51dd4_17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3" name="Google Shape;1573;g134cac51dd4_17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34cac51dd4_17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g134cac51dd4_17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34cac51dd4_17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3" name="Google Shape;1653;g134cac51dd4_17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34cac51dd4_17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6" name="Google Shape;1726;g134cac51dd4_17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134cac51dd4_17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9" name="Google Shape;1799;g134cac51dd4_17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134cac51dd4_17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2" name="Google Shape;1872;g134cac51dd4_17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34cac51dd4_17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5" name="Google Shape;1945;g134cac51dd4_17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34cac51dd4_17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8" name="Google Shape;2018;g134cac51dd4_17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3e81cd76a1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13e81cd76a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can cover some of the topics mentioned in the later slide here and may be also mention PLs are not new...Offline shops also have PLs but scale sophistication (in data collection and the online environment), power of algorithms make it even worse for e-commerce platforms.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13ee0ea410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5" name="Google Shape;2025;g13ee0ea41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134cac51dd4_17_7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3" name="Google Shape;2033;g134cac51dd4_17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34cac51dd4_17_7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3" name="Google Shape;2043;g134cac51dd4_17_7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34cac51dd4_17_7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5" name="Google Shape;2055;g134cac51dd4_17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134cac51dd4_17_7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2" name="Google Shape;2062;g134cac51dd4_17_7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134cac51dd4_17_7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9" name="Google Shape;2069;g134cac51dd4_17_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134cac51dd4_17_7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6" name="Google Shape;2076;g134cac51dd4_17_7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34cac51dd4_17_7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3" name="Google Shape;2083;g134cac51dd4_17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0"/>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134cac51dd4_17_7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0" name="Google Shape;2090;g134cac51dd4_17_7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34cac51dd4_17_7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7" name="Google Shape;2097;g134cac51dd4_17_7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4cac51dd4_2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34cac51dd4_2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134cac51dd4_17_8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2" name="Google Shape;2112;g134cac51dd4_17_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134cac51dd4_17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0" name="Google Shape;2130;g134cac51dd4_17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134cac51dd4_17_8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8" name="Google Shape;2148;g134cac51dd4_17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134cac51dd4_17_8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0" name="Google Shape;2160;g134cac51dd4_17_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134cac51dd4_17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7" name="Google Shape;2167;g134cac51dd4_17_8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134cac51dd4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4" name="Google Shape;2174;g134cac51dd4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134cac51dd4_17_8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3" name="Google Shape;2183;g134cac51dd4_17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0"/>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13e7e8374c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13e7e8374c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3d538a461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13d538a461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3d538a461d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3d538a461d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3e81cd76a1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13e81cd76a1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13e81cd76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13e81cd76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13d538a461d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13d538a461d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13d538a461d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13d538a461d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13d538a461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13d538a461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13e81cd76a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13e81cd76a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to tie this work a bit with the nuances discussed earlier.</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13e81cd76a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13e81cd76a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13e81cd76a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13e81cd76a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13e81cd76a1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1" name="Google Shape;2261;g13e81cd76a1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13e81cd76a1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8" name="Google Shape;2268;g13e81cd76a1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13e81cd76a1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5" name="Google Shape;2275;g13e81cd76a1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e81cd76a1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13e81cd76a1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3e81cd76a1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2" name="Google Shape;2282;g13e81cd76a1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3e81cd76a1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9" name="Google Shape;2289;g13e81cd76a1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0"/>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13e81cd76a1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6" name="Google Shape;2296;g13e81cd76a1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13dd5e6d7c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5" name="Google Shape;2305;g13dd5e6d7c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13dd5e6d7c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13dd5e6d7c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13dd5e6d7cf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9" name="Google Shape;2319;g13dd5e6d7cf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13dd5e6d7cf_3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8" name="Google Shape;2328;g13dd5e6d7cf_3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13dd5e6d7c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0" name="Google Shape;2340;g13dd5e6d7c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e81cd76a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3e81cd76a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e81cd76a1_3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3e81cd76a1_3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4cac51dd4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34cac51dd4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e81cd76a1_3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3e81cd76a1_3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3e81cd76a1_3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3e81cd76a1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e81cd76a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e81cd76a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e81cd76a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3e81cd76a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e81cd76a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3e81cd76a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e7e8374c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3e7e8374c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3e7e8374c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3e7e8374c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34cac51dd4_2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134cac51dd4_2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34cac51dd4_7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134cac51dd4_7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4cac51dd4_7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34cac51dd4_7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4cac51dd4_2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34cac51dd4_2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4cac51dd4_7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34cac51dd4_7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4cac51dd4_7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34cac51dd4_7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34cac51dd4_7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134cac51dd4_7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34cac51dd4_7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134cac51dd4_7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4cac51dd4_7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134cac51dd4_7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34cac51dd4_7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34cac51dd4_7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34cac51dd4_7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134cac51dd4_7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4cac51dd4_7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34cac51dd4_7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34cac51dd4_7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134cac51dd4_7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34cac51dd4_7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34cac51dd4_7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4cac51dd4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34cac51dd4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34cac51dd4_7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134cac51dd4_7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34cac51dd4_7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34cac51dd4_7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4cac51dd4_7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134cac51dd4_7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34cac51dd4_7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134cac51dd4_7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34cac51dd4_7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34cac51dd4_7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34cac51dd4_7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134cac51dd4_7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34cac51dd4_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134cac51dd4_7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34cac51dd4_7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134cac51dd4_7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34cac51dd4_7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134cac51dd4_7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34cac51dd4_7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134cac51dd4_7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4cac51dd4_2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34cac51dd4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34cac51dd4_7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134cac51dd4_7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34cac51dd4_7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g134cac51dd4_7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34cac51dd4_7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134cac51dd4_7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34cac51dd4_7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134cac51dd4_7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34cac51dd4_7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134cac51dd4_7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34cac51dd4_7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134cac51dd4_7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34cac51dd4_7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134cac51dd4_7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34cac51dd4_7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134cac51dd4_7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34cac51dd4_7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134cac51dd4_7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34cac51dd4_7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134cac51dd4_7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34cac51dd4_2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34cac51dd4_2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34cac51dd4_7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134cac51dd4_7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34cac51dd4_7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g134cac51dd4_7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34cac51dd4_7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134cac51dd4_7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34cac51dd4_7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134cac51dd4_7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34cac51dd4_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134cac51dd4_7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34cac51dd4_7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134cac51dd4_7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34cac51dd4_7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134cac51dd4_7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3e7e8374c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3e7e8374c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3e7e8374c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3e7e8374c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3e81cd76a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3e81cd76a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4cac51dd4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4cac51dd4_2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3c52c02d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3c52c02d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3c52c02d9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3c52c02d9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3c52c02d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3c52c02d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3d538a461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3d538a461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3c52c02d9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3c52c02d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3c52c02d9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3c52c02d9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3c52c02d9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3c52c02d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3d538a461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3d538a461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3d538a461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3d538a461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3d538a461d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g13d538a461d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4cac51dd4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34cac51dd4_2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3d538a461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g13d538a461d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3d538a461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3d538a461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3d538a461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3d538a461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3d538a461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3d538a461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3d538a461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3d538a461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3d538a461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3d538a461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3d538a461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3d538a461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3d538a461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3d538a461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e7e8374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e7e8374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3e7e8374c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3e7e8374c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4cac51dd4_2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34cac51dd4_2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3e7e8374c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3e7e8374c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3e7e8374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3e7e8374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3d538a461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3d538a461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3d538a461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3d538a461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3d538a461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3d538a461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3d538a461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3d538a461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3d538a461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3d538a461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3d538a461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3d538a461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3d538a461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3d538a461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3d538a461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3d538a461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1" name="Google Shape;71;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1" name="Google Shape;81;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 name="Google Shape;82;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3" name="Google Shape;8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sp>
        <p:nvSpPr>
          <p:cNvPr id="88" name="Google Shape;88;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 name="Shape 95"/>
        <p:cNvGrpSpPr/>
        <p:nvPr/>
      </p:nvGrpSpPr>
      <p:grpSpPr>
        <a:xfrm>
          <a:off x="0" y="0"/>
          <a:ext cx="0" cy="0"/>
          <a:chOff x="0" y="0"/>
          <a:chExt cx="0" cy="0"/>
        </a:xfrm>
      </p:grpSpPr>
      <p:sp>
        <p:nvSpPr>
          <p:cNvPr id="96" name="Google Shape;96;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7" name="Google Shape;97;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 name="Google Shape;101;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5" name="Google Shape;105;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6" name="Google Shape;106;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7" name="Google Shape;10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0" name="Google Shape;11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sp>
        <p:nvSpPr>
          <p:cNvPr id="112" name="Google Shape;112;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6" name="Google Shape;1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9" name="Google Shape;119;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0" name="Google Shape;1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4" name="Google Shape;124;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5" name="Google Shape;125;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sp>
        <p:nvSpPr>
          <p:cNvPr id="131" name="Google Shape;131;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2" name="Google Shape;132;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6" name="Shape 136"/>
        <p:cNvGrpSpPr/>
        <p:nvPr/>
      </p:nvGrpSpPr>
      <p:grpSpPr>
        <a:xfrm>
          <a:off x="0" y="0"/>
          <a:ext cx="0" cy="0"/>
          <a:chOff x="0" y="0"/>
          <a:chExt cx="0" cy="0"/>
        </a:xfrm>
      </p:grpSpPr>
      <p:sp>
        <p:nvSpPr>
          <p:cNvPr id="137" name="Google Shape;137;p36"/>
          <p:cNvSpPr txBox="1"/>
          <p:nvPr>
            <p:ph type="ctrTitle"/>
          </p:nvPr>
        </p:nvSpPr>
        <p:spPr>
          <a:xfrm>
            <a:off x="1619700" y="1583344"/>
            <a:ext cx="59046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8" name="Google Shape;138;p36"/>
          <p:cNvSpPr txBox="1"/>
          <p:nvPr>
            <p:ph idx="1" type="subTitle"/>
          </p:nvPr>
        </p:nvSpPr>
        <p:spPr>
          <a:xfrm>
            <a:off x="1619700" y="2840060"/>
            <a:ext cx="5904600" cy="784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rgbClr val="666666"/>
              </a:buClr>
              <a:buSzPts val="1800"/>
              <a:buFont typeface="Playfair Display"/>
              <a:buNone/>
              <a:defRPr i="1">
                <a:solidFill>
                  <a:srgbClr val="666666"/>
                </a:solidFill>
                <a:highlight>
                  <a:srgbClr val="F3F3F3"/>
                </a:highlight>
                <a:latin typeface="Playfair Display"/>
                <a:ea typeface="Playfair Display"/>
                <a:cs typeface="Playfair Display"/>
                <a:sym typeface="Playfair Display"/>
              </a:defRPr>
            </a:lvl1pPr>
            <a:lvl2pPr lvl="1" algn="ctr">
              <a:lnSpc>
                <a:spcPct val="115000"/>
              </a:lnSpc>
              <a:spcBef>
                <a:spcPts val="160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2pPr>
            <a:lvl3pPr lvl="2" algn="ctr">
              <a:lnSpc>
                <a:spcPct val="115000"/>
              </a:lnSpc>
              <a:spcBef>
                <a:spcPts val="160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3pPr>
            <a:lvl4pPr lvl="3" algn="ctr">
              <a:lnSpc>
                <a:spcPct val="115000"/>
              </a:lnSpc>
              <a:spcBef>
                <a:spcPts val="160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4pPr>
            <a:lvl5pPr lvl="4" algn="ctr">
              <a:lnSpc>
                <a:spcPct val="115000"/>
              </a:lnSpc>
              <a:spcBef>
                <a:spcPts val="160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5pPr>
            <a:lvl6pPr lvl="5" algn="ctr">
              <a:lnSpc>
                <a:spcPct val="115000"/>
              </a:lnSpc>
              <a:spcBef>
                <a:spcPts val="160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6pPr>
            <a:lvl7pPr lvl="6" algn="ctr">
              <a:lnSpc>
                <a:spcPct val="115000"/>
              </a:lnSpc>
              <a:spcBef>
                <a:spcPts val="160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7pPr>
            <a:lvl8pPr lvl="7" algn="ctr">
              <a:lnSpc>
                <a:spcPct val="115000"/>
              </a:lnSpc>
              <a:spcBef>
                <a:spcPts val="160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8pPr>
            <a:lvl9pPr lvl="8" algn="ctr">
              <a:lnSpc>
                <a:spcPct val="115000"/>
              </a:lnSpc>
              <a:spcBef>
                <a:spcPts val="1600"/>
              </a:spcBef>
              <a:spcAft>
                <a:spcPts val="160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9pPr>
          </a:lstStyle>
          <a:p/>
        </p:txBody>
      </p:sp>
      <p:sp>
        <p:nvSpPr>
          <p:cNvPr id="139" name="Google Shape;139;p36"/>
          <p:cNvSpPr txBox="1"/>
          <p:nvPr>
            <p:ph idx="12" type="sldNum"/>
          </p:nvPr>
        </p:nvSpPr>
        <p:spPr>
          <a:xfrm>
            <a:off x="4297650" y="4496038"/>
            <a:ext cx="548700" cy="393600"/>
          </a:xfrm>
          <a:prstGeom prst="rect">
            <a:avLst/>
          </a:prstGeom>
          <a:noFill/>
          <a:ln>
            <a:noFill/>
          </a:ln>
        </p:spPr>
        <p:txBody>
          <a:bodyPr anchorCtr="0" anchor="b"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4" name="Shape 144"/>
        <p:cNvGrpSpPr/>
        <p:nvPr/>
      </p:nvGrpSpPr>
      <p:grpSpPr>
        <a:xfrm>
          <a:off x="0" y="0"/>
          <a:ext cx="0" cy="0"/>
          <a:chOff x="0" y="0"/>
          <a:chExt cx="0" cy="0"/>
        </a:xfrm>
      </p:grpSpPr>
      <p:sp>
        <p:nvSpPr>
          <p:cNvPr id="145" name="Google Shape;145;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6" name="Google Shape;146;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7" name="Google Shape;14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8" name="Shape 148"/>
        <p:cNvGrpSpPr/>
        <p:nvPr/>
      </p:nvGrpSpPr>
      <p:grpSpPr>
        <a:xfrm>
          <a:off x="0" y="0"/>
          <a:ext cx="0" cy="0"/>
          <a:chOff x="0" y="0"/>
          <a:chExt cx="0" cy="0"/>
        </a:xfrm>
      </p:grpSpPr>
      <p:sp>
        <p:nvSpPr>
          <p:cNvPr id="149" name="Google Shape;149;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0" name="Google Shape;150;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1" name="Google Shape;15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4" name="Google Shape;15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5" name="Shape 155"/>
        <p:cNvGrpSpPr/>
        <p:nvPr/>
      </p:nvGrpSpPr>
      <p:grpSpPr>
        <a:xfrm>
          <a:off x="0" y="0"/>
          <a:ext cx="0" cy="0"/>
          <a:chOff x="0" y="0"/>
          <a:chExt cx="0" cy="0"/>
        </a:xfrm>
      </p:grpSpPr>
      <p:sp>
        <p:nvSpPr>
          <p:cNvPr id="156" name="Google Shape;156;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7" name="Google Shape;15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8" name="Shape 158"/>
        <p:cNvGrpSpPr/>
        <p:nvPr/>
      </p:nvGrpSpPr>
      <p:grpSpPr>
        <a:xfrm>
          <a:off x="0" y="0"/>
          <a:ext cx="0" cy="0"/>
          <a:chOff x="0" y="0"/>
          <a:chExt cx="0" cy="0"/>
        </a:xfrm>
      </p:grpSpPr>
      <p:sp>
        <p:nvSpPr>
          <p:cNvPr id="159" name="Google Shape;15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1" name="Google Shape;161;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2" name="Google Shape;16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
        <p:nvSpPr>
          <p:cNvPr id="164" name="Google Shape;16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5" name="Shape 165"/>
        <p:cNvGrpSpPr/>
        <p:nvPr/>
      </p:nvGrpSpPr>
      <p:grpSpPr>
        <a:xfrm>
          <a:off x="0" y="0"/>
          <a:ext cx="0" cy="0"/>
          <a:chOff x="0" y="0"/>
          <a:chExt cx="0" cy="0"/>
        </a:xfrm>
      </p:grpSpPr>
      <p:sp>
        <p:nvSpPr>
          <p:cNvPr id="166" name="Google Shape;166;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7" name="Google Shape;16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8" name="Shape 168"/>
        <p:cNvGrpSpPr/>
        <p:nvPr/>
      </p:nvGrpSpPr>
      <p:grpSpPr>
        <a:xfrm>
          <a:off x="0" y="0"/>
          <a:ext cx="0" cy="0"/>
          <a:chOff x="0" y="0"/>
          <a:chExt cx="0" cy="0"/>
        </a:xfrm>
      </p:grpSpPr>
      <p:sp>
        <p:nvSpPr>
          <p:cNvPr id="169" name="Google Shape;169;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1" name="Google Shape;171;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3" name="Google Shape;17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4" name="Shape 174"/>
        <p:cNvGrpSpPr/>
        <p:nvPr/>
      </p:nvGrpSpPr>
      <p:grpSpPr>
        <a:xfrm>
          <a:off x="0" y="0"/>
          <a:ext cx="0" cy="0"/>
          <a:chOff x="0" y="0"/>
          <a:chExt cx="0" cy="0"/>
        </a:xfrm>
      </p:grpSpPr>
      <p:sp>
        <p:nvSpPr>
          <p:cNvPr id="175" name="Google Shape;175;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76" name="Google Shape;17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7" name="Shape 177"/>
        <p:cNvGrpSpPr/>
        <p:nvPr/>
      </p:nvGrpSpPr>
      <p:grpSpPr>
        <a:xfrm>
          <a:off x="0" y="0"/>
          <a:ext cx="0" cy="0"/>
          <a:chOff x="0" y="0"/>
          <a:chExt cx="0" cy="0"/>
        </a:xfrm>
      </p:grpSpPr>
      <p:sp>
        <p:nvSpPr>
          <p:cNvPr id="178" name="Google Shape;178;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9" name="Google Shape;179;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80" name="Google Shape;18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4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3" name="Google Shape;183;p4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4" name="Google Shape;18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5.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3.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1.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1" name="Shape 91"/>
        <p:cNvGrpSpPr/>
        <p:nvPr/>
      </p:nvGrpSpPr>
      <p:grpSpPr>
        <a:xfrm>
          <a:off x="0" y="0"/>
          <a:ext cx="0" cy="0"/>
          <a:chOff x="0" y="0"/>
          <a:chExt cx="0" cy="0"/>
        </a:xfrm>
      </p:grpSpPr>
      <p:sp>
        <p:nvSpPr>
          <p:cNvPr id="92" name="Google Shape;9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3" name="Google Shape;93;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0" name="Shape 140"/>
        <p:cNvGrpSpPr/>
        <p:nvPr/>
      </p:nvGrpSpPr>
      <p:grpSpPr>
        <a:xfrm>
          <a:off x="0" y="0"/>
          <a:ext cx="0" cy="0"/>
          <a:chOff x="0" y="0"/>
          <a:chExt cx="0" cy="0"/>
        </a:xfrm>
      </p:grpSpPr>
      <p:sp>
        <p:nvSpPr>
          <p:cNvPr id="141" name="Google Shape;14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2" name="Google Shape;14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43" name="Google Shape;1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4.xml"/><Relationship Id="rId3" Type="http://schemas.openxmlformats.org/officeDocument/2006/relationships/image" Target="../media/image2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5.xml"/><Relationship Id="rId3" Type="http://schemas.openxmlformats.org/officeDocument/2006/relationships/hyperlink" Target="https://mindstreammediagroup.com/introduction-smart-speakers-voice-search-brand-advertisers/" TargetMode="External"/><Relationship Id="rId4" Type="http://schemas.openxmlformats.org/officeDocument/2006/relationships/image" Target="../media/image24.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6.xml"/><Relationship Id="rId3" Type="http://schemas.openxmlformats.org/officeDocument/2006/relationships/image" Target="../media/image3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7.xml"/><Relationship Id="rId3" Type="http://schemas.openxmlformats.org/officeDocument/2006/relationships/image" Target="../media/image3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8.xml"/><Relationship Id="rId3" Type="http://schemas.openxmlformats.org/officeDocument/2006/relationships/image" Target="../media/image3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9.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0.xml"/><Relationship Id="rId3" Type="http://schemas.openxmlformats.org/officeDocument/2006/relationships/image" Target="../media/image3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1.xml"/><Relationship Id="rId3" Type="http://schemas.openxmlformats.org/officeDocument/2006/relationships/hyperlink" Target="https://mindstreammediagroup.com/introduction-smart-speakers-voice-search-brand-advertisers/" TargetMode="External"/><Relationship Id="rId4" Type="http://schemas.openxmlformats.org/officeDocument/2006/relationships/image" Target="../media/image24.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2.xml"/><Relationship Id="rId3" Type="http://schemas.openxmlformats.org/officeDocument/2006/relationships/image" Target="../media/image24.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5.xml"/><Relationship Id="rId3" Type="http://schemas.openxmlformats.org/officeDocument/2006/relationships/image" Target="../media/image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6.xml"/><Relationship Id="rId3" Type="http://schemas.openxmlformats.org/officeDocument/2006/relationships/image" Target="../media/image43.png"/><Relationship Id="rId4" Type="http://schemas.openxmlformats.org/officeDocument/2006/relationships/image" Target="../media/image3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9.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0.xml"/><Relationship Id="rId3" Type="http://schemas.openxmlformats.org/officeDocument/2006/relationships/hyperlink" Target="https://tinuiti.com/wp-content/uploads/2020/03/2020_Amazon_Shopper_Survey_02.pdf"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1.xml"/><Relationship Id="rId3" Type="http://schemas.openxmlformats.org/officeDocument/2006/relationships/hyperlink" Target="https://tinuiti.com/wp-content/uploads/2020/03/2020_Amazon_Shopper_Survey_02.pdf"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2.xml"/><Relationship Id="rId3" Type="http://schemas.openxmlformats.org/officeDocument/2006/relationships/hyperlink" Target="https://tinuiti.com/wp-content/uploads/2020/03/2020_Amazon_Shopper_Survey_02.pdf"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3.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4.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5.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6.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7.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8.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0.xml"/><Relationship Id="rId3" Type="http://schemas.openxmlformats.org/officeDocument/2006/relationships/hyperlink" Target="https://forms.gle/aEG2n84Ay82QkVD19"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1.xml"/><Relationship Id="rId3" Type="http://schemas.openxmlformats.org/officeDocument/2006/relationships/image" Target="../media/image3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2.xml"/><Relationship Id="rId3" Type="http://schemas.openxmlformats.org/officeDocument/2006/relationships/image" Target="../media/image36.png"/><Relationship Id="rId4" Type="http://schemas.openxmlformats.org/officeDocument/2006/relationships/image" Target="../media/image5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9.xml"/><Relationship Id="rId3"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1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0.xml"/><Relationship Id="rId3" Type="http://schemas.openxmlformats.org/officeDocument/2006/relationships/image" Target="../media/image49.png"/><Relationship Id="rId4" Type="http://schemas.openxmlformats.org/officeDocument/2006/relationships/image" Target="../media/image4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1.xml"/><Relationship Id="rId3" Type="http://schemas.openxmlformats.org/officeDocument/2006/relationships/image" Target="../media/image49.png"/><Relationship Id="rId4" Type="http://schemas.openxmlformats.org/officeDocument/2006/relationships/image" Target="../media/image4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2.xml"/><Relationship Id="rId3" Type="http://schemas.openxmlformats.org/officeDocument/2006/relationships/image" Target="../media/image24.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5.xml"/><Relationship Id="rId3" Type="http://schemas.openxmlformats.org/officeDocument/2006/relationships/image" Target="../media/image55.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5.xml"/><Relationship Id="rId3" Type="http://schemas.openxmlformats.org/officeDocument/2006/relationships/image" Target="../media/image5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6.xml"/><Relationship Id="rId3" Type="http://schemas.openxmlformats.org/officeDocument/2006/relationships/image" Target="../media/image5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hyperlink" Target="https://www.marketplacepulse.com/articles/amazon-is-replacing-product-suggestions-with-ad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hyperlink" Target="https://www.cnbc.com/2019/07/17/how-amazon-advertising-work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49"/>
          <p:cNvSpPr txBox="1"/>
          <p:nvPr>
            <p:ph type="ctrTitle"/>
          </p:nvPr>
        </p:nvSpPr>
        <p:spPr>
          <a:xfrm>
            <a:off x="311708" y="154180"/>
            <a:ext cx="8520600" cy="1234605"/>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sz="2800"/>
              <a:t>Bias and Fairness in Information Retrieval Algorithms on E-commerce Platforms</a:t>
            </a:r>
            <a:endParaRPr b="1" sz="2800"/>
          </a:p>
        </p:txBody>
      </p:sp>
      <p:sp>
        <p:nvSpPr>
          <p:cNvPr id="190" name="Google Shape;190;p49"/>
          <p:cNvSpPr txBox="1"/>
          <p:nvPr>
            <p:ph idx="1" type="subTitle"/>
          </p:nvPr>
        </p:nvSpPr>
        <p:spPr>
          <a:xfrm>
            <a:off x="327463" y="1903957"/>
            <a:ext cx="2975410" cy="144621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800" u="sng">
                <a:solidFill>
                  <a:schemeClr val="dk1"/>
                </a:solidFill>
              </a:rPr>
              <a:t>Synopsis Seminar</a:t>
            </a:r>
            <a:endParaRPr u="sng"/>
          </a:p>
          <a:p>
            <a:pPr indent="0" lvl="0" marL="0" rtl="0" algn="l">
              <a:lnSpc>
                <a:spcPct val="90000"/>
              </a:lnSpc>
              <a:spcBef>
                <a:spcPts val="1000"/>
              </a:spcBef>
              <a:spcAft>
                <a:spcPts val="0"/>
              </a:spcAft>
              <a:buClr>
                <a:schemeClr val="dk1"/>
              </a:buClr>
              <a:buSzPts val="1100"/>
              <a:buFont typeface="Arial"/>
              <a:buNone/>
            </a:pPr>
            <a:r>
              <a:rPr b="1" lang="en" sz="1800">
                <a:solidFill>
                  <a:schemeClr val="dk1"/>
                </a:solidFill>
              </a:rPr>
              <a:t>Student: Abhisek Dash</a:t>
            </a:r>
            <a:endParaRPr/>
          </a:p>
          <a:p>
            <a:pPr indent="0" lvl="0" marL="0" rtl="0" algn="l">
              <a:lnSpc>
                <a:spcPct val="90000"/>
              </a:lnSpc>
              <a:spcBef>
                <a:spcPts val="1000"/>
              </a:spcBef>
              <a:spcAft>
                <a:spcPts val="0"/>
              </a:spcAft>
              <a:buClr>
                <a:schemeClr val="dk1"/>
              </a:buClr>
              <a:buSzPts val="1100"/>
              <a:buFont typeface="Arial"/>
              <a:buNone/>
            </a:pPr>
            <a:r>
              <a:rPr b="1" lang="en" sz="1800">
                <a:solidFill>
                  <a:schemeClr val="dk1"/>
                </a:solidFill>
              </a:rPr>
              <a:t>Roll No: 17CS91R01</a:t>
            </a:r>
            <a:endParaRPr/>
          </a:p>
        </p:txBody>
      </p:sp>
      <p:sp>
        <p:nvSpPr>
          <p:cNvPr id="191" name="Google Shape;191;p49"/>
          <p:cNvSpPr txBox="1"/>
          <p:nvPr/>
        </p:nvSpPr>
        <p:spPr>
          <a:xfrm>
            <a:off x="5887464" y="1899551"/>
            <a:ext cx="2975410" cy="1446213"/>
          </a:xfrm>
          <a:prstGeom prst="rect">
            <a:avLst/>
          </a:prstGeom>
          <a:noFill/>
          <a:ln>
            <a:noFill/>
          </a:ln>
        </p:spPr>
        <p:txBody>
          <a:bodyPr anchorCtr="0" anchor="t" bIns="91425" lIns="91425" spcFirstLastPara="1" rIns="91425" wrap="square" tIns="91425">
            <a:noAutofit/>
          </a:bodyPr>
          <a:lstStyle/>
          <a:p>
            <a:pPr indent="0" lvl="0" marL="0" marR="0" rtl="0" algn="just">
              <a:lnSpc>
                <a:spcPct val="90000"/>
              </a:lnSpc>
              <a:spcBef>
                <a:spcPts val="1000"/>
              </a:spcBef>
              <a:spcAft>
                <a:spcPts val="0"/>
              </a:spcAft>
              <a:buClr>
                <a:schemeClr val="dk1"/>
              </a:buClr>
              <a:buSzPts val="1100"/>
              <a:buFont typeface="Arial"/>
              <a:buNone/>
            </a:pPr>
            <a:r>
              <a:rPr b="0" i="0" lang="en" sz="1800" u="sng" cap="none" strike="noStrike">
                <a:solidFill>
                  <a:schemeClr val="dk1"/>
                </a:solidFill>
                <a:latin typeface="Arial"/>
                <a:ea typeface="Arial"/>
                <a:cs typeface="Arial"/>
                <a:sym typeface="Arial"/>
              </a:rPr>
              <a:t>Supervised by</a:t>
            </a:r>
            <a:endParaRPr u="sng"/>
          </a:p>
          <a:p>
            <a:pPr indent="0" lvl="0" marL="0" marR="0" rtl="0" algn="just">
              <a:lnSpc>
                <a:spcPct val="90000"/>
              </a:lnSpc>
              <a:spcBef>
                <a:spcPts val="1000"/>
              </a:spcBef>
              <a:spcAft>
                <a:spcPts val="0"/>
              </a:spcAft>
              <a:buClr>
                <a:schemeClr val="dk1"/>
              </a:buClr>
              <a:buSzPts val="1100"/>
              <a:buFont typeface="Arial"/>
              <a:buNone/>
            </a:pPr>
            <a:r>
              <a:rPr b="1" i="0" lang="en" sz="1800" u="none" cap="none" strike="noStrike">
                <a:solidFill>
                  <a:schemeClr val="dk1"/>
                </a:solidFill>
                <a:latin typeface="Arial"/>
                <a:ea typeface="Arial"/>
                <a:cs typeface="Arial"/>
                <a:sym typeface="Arial"/>
              </a:rPr>
              <a:t>Dr. Saptarshi Ghosh</a:t>
            </a:r>
            <a:endParaRPr/>
          </a:p>
          <a:p>
            <a:pPr indent="0" lvl="0" marL="0" marR="0" rtl="0" algn="just">
              <a:lnSpc>
                <a:spcPct val="90000"/>
              </a:lnSpc>
              <a:spcBef>
                <a:spcPts val="1000"/>
              </a:spcBef>
              <a:spcAft>
                <a:spcPts val="0"/>
              </a:spcAft>
              <a:buClr>
                <a:schemeClr val="dk1"/>
              </a:buClr>
              <a:buSzPts val="1100"/>
              <a:buFont typeface="Arial"/>
              <a:buNone/>
            </a:pPr>
            <a:r>
              <a:rPr b="1" i="0" lang="en" sz="1800" u="none" cap="none" strike="noStrike">
                <a:solidFill>
                  <a:schemeClr val="dk1"/>
                </a:solidFill>
                <a:latin typeface="Arial"/>
                <a:ea typeface="Arial"/>
                <a:cs typeface="Arial"/>
                <a:sym typeface="Arial"/>
              </a:rPr>
              <a:t>Dr. Animesh Mukherjee</a:t>
            </a:r>
            <a:endParaRPr b="1" i="0" sz="1800" u="none" cap="none" strike="noStrike">
              <a:solidFill>
                <a:schemeClr val="dk2"/>
              </a:solidFill>
              <a:latin typeface="Arial"/>
              <a:ea typeface="Arial"/>
              <a:cs typeface="Arial"/>
              <a:sym typeface="Arial"/>
            </a:endParaRPr>
          </a:p>
        </p:txBody>
      </p:sp>
      <p:sp>
        <p:nvSpPr>
          <p:cNvPr id="192" name="Google Shape;192;p49"/>
          <p:cNvSpPr txBox="1"/>
          <p:nvPr/>
        </p:nvSpPr>
        <p:spPr>
          <a:xfrm>
            <a:off x="2889373" y="4531560"/>
            <a:ext cx="29754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1000"/>
              </a:spcBef>
              <a:spcAft>
                <a:spcPts val="0"/>
              </a:spcAft>
              <a:buClr>
                <a:schemeClr val="dk1"/>
              </a:buClr>
              <a:buSzPts val="1100"/>
              <a:buFont typeface="Arial"/>
              <a:buNone/>
            </a:pPr>
            <a:r>
              <a:rPr b="1" i="0" lang="en" sz="1800" u="none" cap="none" strike="noStrike">
                <a:solidFill>
                  <a:schemeClr val="dk1"/>
                </a:solidFill>
                <a:latin typeface="Arial"/>
                <a:ea typeface="Arial"/>
                <a:cs typeface="Arial"/>
                <a:sym typeface="Arial"/>
              </a:rPr>
              <a:t>July, 2022</a:t>
            </a:r>
            <a:endParaRPr/>
          </a:p>
        </p:txBody>
      </p:sp>
      <p:pic>
        <p:nvPicPr>
          <p:cNvPr id="193" name="Google Shape;193;p49"/>
          <p:cNvPicPr preferRelativeResize="0"/>
          <p:nvPr/>
        </p:nvPicPr>
        <p:blipFill rotWithShape="1">
          <a:blip r:embed="rId3">
            <a:alphaModFix/>
          </a:blip>
          <a:srcRect b="0" l="0" r="0" t="0"/>
          <a:stretch/>
        </p:blipFill>
        <p:spPr>
          <a:xfrm>
            <a:off x="3913523" y="3480635"/>
            <a:ext cx="974751" cy="10908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311700" y="445025"/>
            <a:ext cx="9295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Third party products (3P) </a:t>
            </a:r>
            <a:endParaRPr sz="2700"/>
          </a:p>
        </p:txBody>
      </p:sp>
      <p:sp>
        <p:nvSpPr>
          <p:cNvPr id="379" name="Google Shape;379;p58"/>
          <p:cNvSpPr txBox="1"/>
          <p:nvPr>
            <p:ph idx="1" type="body"/>
          </p:nvPr>
        </p:nvSpPr>
        <p:spPr>
          <a:xfrm>
            <a:off x="6900" y="3670075"/>
            <a:ext cx="4853400" cy="105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solidFill>
                  <a:srgbClr val="000000"/>
                </a:solidFill>
              </a:rPr>
              <a:t>Many products from different 3P brands are sold on Amazon e.g., Duracell.</a:t>
            </a:r>
            <a:endParaRPr sz="1800">
              <a:solidFill>
                <a:srgbClr val="000000"/>
              </a:solidFill>
            </a:endParaRPr>
          </a:p>
        </p:txBody>
      </p:sp>
      <p:pic>
        <p:nvPicPr>
          <p:cNvPr id="380" name="Google Shape;380;p58"/>
          <p:cNvPicPr preferRelativeResize="0"/>
          <p:nvPr/>
        </p:nvPicPr>
        <p:blipFill rotWithShape="1">
          <a:blip r:embed="rId3">
            <a:alphaModFix/>
          </a:blip>
          <a:srcRect b="0" l="0" r="0" t="0"/>
          <a:stretch/>
        </p:blipFill>
        <p:spPr>
          <a:xfrm>
            <a:off x="561252" y="1033300"/>
            <a:ext cx="3930097" cy="2408176"/>
          </a:xfrm>
          <a:prstGeom prst="rect">
            <a:avLst/>
          </a:prstGeom>
          <a:noFill/>
          <a:ln>
            <a:noFill/>
          </a:ln>
        </p:spPr>
      </p:pic>
      <p:sp>
        <p:nvSpPr>
          <p:cNvPr id="381" name="Google Shape;381;p58"/>
          <p:cNvSpPr/>
          <p:nvPr/>
        </p:nvSpPr>
        <p:spPr>
          <a:xfrm>
            <a:off x="2662250" y="1443050"/>
            <a:ext cx="638100" cy="138000"/>
          </a:xfrm>
          <a:prstGeom prst="rect">
            <a:avLst/>
          </a:prstGeom>
          <a:solidFill>
            <a:srgbClr val="00FF00">
              <a:alpha val="3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Effectiveness in mitigating exposure bias</a:t>
            </a:r>
            <a:endParaRPr/>
          </a:p>
        </p:txBody>
      </p:sp>
      <p:sp>
        <p:nvSpPr>
          <p:cNvPr id="1231" name="Google Shape;1231;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While only 7% items were getting adequate exposure earlier, now 100% get adequate exposure.</a:t>
            </a:r>
            <a:endParaRPr>
              <a:solidFill>
                <a:schemeClr val="dk1"/>
              </a:solidFill>
            </a:endParaRPr>
          </a:p>
        </p:txBody>
      </p:sp>
      <p:graphicFrame>
        <p:nvGraphicFramePr>
          <p:cNvPr id="1232" name="Google Shape;1232;p148"/>
          <p:cNvGraphicFramePr/>
          <p:nvPr/>
        </p:nvGraphicFramePr>
        <p:xfrm>
          <a:off x="2400300" y="2266950"/>
          <a:ext cx="3000000" cy="3000000"/>
        </p:xfrm>
        <a:graphic>
          <a:graphicData uri="http://schemas.openxmlformats.org/drawingml/2006/table">
            <a:tbl>
              <a:tblPr>
                <a:noFill/>
                <a:tableStyleId>{15D8A467-2E07-4818-8E07-48D0CAAE2D56}</a:tableStyleId>
              </a:tblPr>
              <a:tblGrid>
                <a:gridCol w="1805200"/>
                <a:gridCol w="1815475"/>
              </a:tblGrid>
              <a:tr h="396200">
                <a:tc>
                  <a:txBody>
                    <a:bodyPr/>
                    <a:lstStyle/>
                    <a:p>
                      <a:pPr indent="0" lvl="0" marL="0" rtl="0" algn="l">
                        <a:spcBef>
                          <a:spcPts val="0"/>
                        </a:spcBef>
                        <a:spcAft>
                          <a:spcPts val="0"/>
                        </a:spcAft>
                        <a:buNone/>
                      </a:pPr>
                      <a:r>
                        <a:rPr lang="en"/>
                        <a:t>Method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Exposure bias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Vanilla rating-SVD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1.28</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FaiRIR</a:t>
                      </a:r>
                      <a:r>
                        <a:rPr baseline="-25000" lang="en"/>
                        <a:t>nbr</a:t>
                      </a:r>
                      <a:endParaRPr baseline="-25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0.002</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233" name="Google Shape;1233;p148"/>
          <p:cNvSpPr txBox="1"/>
          <p:nvPr/>
        </p:nvSpPr>
        <p:spPr>
          <a:xfrm>
            <a:off x="5027625" y="4513075"/>
            <a:ext cx="4063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1"/>
                </a:solidFill>
              </a:rPr>
              <a:t>*Exposure bias</a:t>
            </a:r>
            <a:r>
              <a:rPr lang="en" sz="1500">
                <a:solidFill>
                  <a:schemeClr val="dk1"/>
                </a:solidFill>
              </a:rPr>
              <a:t> = KLD (</a:t>
            </a:r>
            <a:r>
              <a:rPr i="1" lang="en" sz="1500">
                <a:solidFill>
                  <a:schemeClr val="dk1"/>
                </a:solidFill>
              </a:rPr>
              <a:t>E</a:t>
            </a:r>
            <a:r>
              <a:rPr baseline="-25000" i="1" lang="en" sz="1500">
                <a:solidFill>
                  <a:schemeClr val="dk1"/>
                </a:solidFill>
              </a:rPr>
              <a:t>observed</a:t>
            </a:r>
            <a:r>
              <a:rPr baseline="-25000" lang="en" sz="1500">
                <a:solidFill>
                  <a:schemeClr val="dk1"/>
                </a:solidFill>
              </a:rPr>
              <a:t> </a:t>
            </a:r>
            <a:r>
              <a:rPr lang="en" sz="1500">
                <a:solidFill>
                  <a:schemeClr val="dk1"/>
                </a:solidFill>
              </a:rPr>
              <a:t>|| </a:t>
            </a:r>
            <a:r>
              <a:rPr i="1" lang="en" sz="1500">
                <a:solidFill>
                  <a:schemeClr val="dk1"/>
                </a:solidFill>
              </a:rPr>
              <a:t>E</a:t>
            </a:r>
            <a:r>
              <a:rPr baseline="-25000" i="1" lang="en" sz="1500">
                <a:solidFill>
                  <a:schemeClr val="dk1"/>
                </a:solidFill>
              </a:rPr>
              <a:t>desired</a:t>
            </a:r>
            <a:r>
              <a:rPr lang="en" sz="1500">
                <a:solidFill>
                  <a:schemeClr val="dk1"/>
                </a:solidFill>
              </a:rPr>
              <a:t>)</a:t>
            </a:r>
            <a:endParaRPr sz="1500"/>
          </a:p>
        </p:txBody>
      </p:sp>
      <p:sp>
        <p:nvSpPr>
          <p:cNvPr id="1234" name="Google Shape;1234;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Effectiveness in mitigating exposure bias</a:t>
            </a:r>
            <a:endParaRPr/>
          </a:p>
        </p:txBody>
      </p:sp>
      <p:sp>
        <p:nvSpPr>
          <p:cNvPr id="1240" name="Google Shape;1240;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While only 7% items were getting adequate exposure earlier, now 100% get adequate exposure.</a:t>
            </a:r>
            <a:endParaRPr>
              <a:solidFill>
                <a:schemeClr val="dk1"/>
              </a:solidFill>
            </a:endParaRPr>
          </a:p>
        </p:txBody>
      </p:sp>
      <p:graphicFrame>
        <p:nvGraphicFramePr>
          <p:cNvPr id="1241" name="Google Shape;1241;p149"/>
          <p:cNvGraphicFramePr/>
          <p:nvPr/>
        </p:nvGraphicFramePr>
        <p:xfrm>
          <a:off x="2400300" y="2266950"/>
          <a:ext cx="3000000" cy="3000000"/>
        </p:xfrm>
        <a:graphic>
          <a:graphicData uri="http://schemas.openxmlformats.org/drawingml/2006/table">
            <a:tbl>
              <a:tblPr>
                <a:noFill/>
                <a:tableStyleId>{15D8A467-2E07-4818-8E07-48D0CAAE2D56}</a:tableStyleId>
              </a:tblPr>
              <a:tblGrid>
                <a:gridCol w="1805200"/>
                <a:gridCol w="1815475"/>
              </a:tblGrid>
              <a:tr h="396200">
                <a:tc>
                  <a:txBody>
                    <a:bodyPr/>
                    <a:lstStyle/>
                    <a:p>
                      <a:pPr indent="0" lvl="0" marL="0" rtl="0" algn="l">
                        <a:spcBef>
                          <a:spcPts val="0"/>
                        </a:spcBef>
                        <a:spcAft>
                          <a:spcPts val="0"/>
                        </a:spcAft>
                        <a:buNone/>
                      </a:pPr>
                      <a:r>
                        <a:rPr lang="en"/>
                        <a:t>Method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Exposure bias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Vanilla rating-SVD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1.28</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FaiRIR</a:t>
                      </a:r>
                      <a:r>
                        <a:rPr baseline="-25000" lang="en"/>
                        <a:t>nbr</a:t>
                      </a:r>
                      <a:endParaRPr baseline="-25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0.002</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242" name="Google Shape;1242;p149"/>
          <p:cNvSpPr txBox="1"/>
          <p:nvPr/>
        </p:nvSpPr>
        <p:spPr>
          <a:xfrm>
            <a:off x="5027625" y="4513075"/>
            <a:ext cx="4063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1"/>
                </a:solidFill>
              </a:rPr>
              <a:t>*Exposure bias</a:t>
            </a:r>
            <a:r>
              <a:rPr lang="en" sz="1500">
                <a:solidFill>
                  <a:schemeClr val="dk1"/>
                </a:solidFill>
              </a:rPr>
              <a:t> = KLD (</a:t>
            </a:r>
            <a:r>
              <a:rPr i="1" lang="en" sz="1500">
                <a:solidFill>
                  <a:schemeClr val="dk1"/>
                </a:solidFill>
              </a:rPr>
              <a:t>E</a:t>
            </a:r>
            <a:r>
              <a:rPr baseline="-25000" i="1" lang="en" sz="1500">
                <a:solidFill>
                  <a:schemeClr val="dk1"/>
                </a:solidFill>
              </a:rPr>
              <a:t>observed</a:t>
            </a:r>
            <a:r>
              <a:rPr baseline="-25000" lang="en" sz="1500">
                <a:solidFill>
                  <a:schemeClr val="dk1"/>
                </a:solidFill>
              </a:rPr>
              <a:t> </a:t>
            </a:r>
            <a:r>
              <a:rPr lang="en" sz="1500">
                <a:solidFill>
                  <a:schemeClr val="dk1"/>
                </a:solidFill>
              </a:rPr>
              <a:t>|| </a:t>
            </a:r>
            <a:r>
              <a:rPr i="1" lang="en" sz="1500">
                <a:solidFill>
                  <a:schemeClr val="dk1"/>
                </a:solidFill>
              </a:rPr>
              <a:t>E</a:t>
            </a:r>
            <a:r>
              <a:rPr baseline="-25000" i="1" lang="en" sz="1500">
                <a:solidFill>
                  <a:schemeClr val="dk1"/>
                </a:solidFill>
              </a:rPr>
              <a:t>desired</a:t>
            </a:r>
            <a:r>
              <a:rPr lang="en" sz="1500">
                <a:solidFill>
                  <a:schemeClr val="dk1"/>
                </a:solidFill>
              </a:rPr>
              <a:t>)</a:t>
            </a:r>
            <a:endParaRPr sz="1500"/>
          </a:p>
        </p:txBody>
      </p:sp>
      <p:sp>
        <p:nvSpPr>
          <p:cNvPr id="1243" name="Google Shape;1243;p1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44" name="Google Shape;1244;p149"/>
          <p:cNvSpPr/>
          <p:nvPr/>
        </p:nvSpPr>
        <p:spPr>
          <a:xfrm>
            <a:off x="0" y="-14775"/>
            <a:ext cx="9252300" cy="5143500"/>
          </a:xfrm>
          <a:prstGeom prst="rect">
            <a:avLst/>
          </a:prstGeom>
          <a:solidFill>
            <a:srgbClr val="EEEEEE">
              <a:alpha val="87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49"/>
          <p:cNvSpPr txBox="1"/>
          <p:nvPr/>
        </p:nvSpPr>
        <p:spPr>
          <a:xfrm>
            <a:off x="1231675" y="1776800"/>
            <a:ext cx="7209900" cy="15942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lang="en" sz="2000">
                <a:solidFill>
                  <a:srgbClr val="FF0000"/>
                </a:solidFill>
              </a:rPr>
              <a:t>Mitigation strategies are </a:t>
            </a:r>
            <a:r>
              <a:rPr lang="en" sz="2000">
                <a:solidFill>
                  <a:srgbClr val="FF0000"/>
                </a:solidFill>
              </a:rPr>
              <a:t>effective</a:t>
            </a:r>
            <a:r>
              <a:rPr lang="en" sz="2000">
                <a:solidFill>
                  <a:srgbClr val="FF0000"/>
                </a:solidFill>
              </a:rPr>
              <a:t> in reducing exposure bias. However, do we have to pay a huge cost in terms of relatedness of the recommendations?</a:t>
            </a:r>
            <a:endParaRPr sz="2000">
              <a:solidFill>
                <a:srgbClr val="0000F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5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Evaluation of Relatedness </a:t>
            </a:r>
            <a:endParaRPr/>
          </a:p>
        </p:txBody>
      </p:sp>
      <p:sp>
        <p:nvSpPr>
          <p:cNvPr id="1251" name="Google Shape;1251;p1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Does mitigation of biases come at the cost of relatedness?</a:t>
            </a:r>
            <a:endParaRPr/>
          </a:p>
        </p:txBody>
      </p:sp>
      <p:sp>
        <p:nvSpPr>
          <p:cNvPr id="1257" name="Google Shape;1257;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Genre / Category based similarity</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Users’ propensity to like recommended items</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User survey to judge the goodness of recommendations</a:t>
            </a:r>
            <a:endParaRPr>
              <a:solidFill>
                <a:schemeClr val="dk1"/>
              </a:solidFill>
            </a:endParaRPr>
          </a:p>
        </p:txBody>
      </p:sp>
      <p:sp>
        <p:nvSpPr>
          <p:cNvPr id="1258" name="Google Shape;1258;p151"/>
          <p:cNvSpPr/>
          <p:nvPr/>
        </p:nvSpPr>
        <p:spPr>
          <a:xfrm>
            <a:off x="5513475" y="1228675"/>
            <a:ext cx="190800" cy="1007400"/>
          </a:xfrm>
          <a:prstGeom prst="rightBrace">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51"/>
          <p:cNvSpPr txBox="1"/>
          <p:nvPr/>
        </p:nvSpPr>
        <p:spPr>
          <a:xfrm>
            <a:off x="5826625" y="1567150"/>
            <a:ext cx="2451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Based on the given datasets</a:t>
            </a:r>
            <a:endParaRPr/>
          </a:p>
        </p:txBody>
      </p:sp>
      <p:sp>
        <p:nvSpPr>
          <p:cNvPr id="1260" name="Google Shape;1260;p1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Does mitigation of biases come at the cost of relatedness?</a:t>
            </a:r>
            <a:endParaRPr/>
          </a:p>
        </p:txBody>
      </p:sp>
      <p:sp>
        <p:nvSpPr>
          <p:cNvPr id="1266" name="Google Shape;1266;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Genre / Category based similarity</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Users’ propensity to like recommended items</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rgbClr val="0000FF"/>
              </a:buClr>
              <a:buSzPts val="1800"/>
              <a:buChar char="❖"/>
            </a:pPr>
            <a:r>
              <a:rPr lang="en">
                <a:solidFill>
                  <a:srgbClr val="0000FF"/>
                </a:solidFill>
              </a:rPr>
              <a:t>User survey to judge the goodness of recommendations</a:t>
            </a:r>
            <a:endParaRPr>
              <a:solidFill>
                <a:srgbClr val="0000FF"/>
              </a:solidFill>
            </a:endParaRPr>
          </a:p>
        </p:txBody>
      </p:sp>
      <p:sp>
        <p:nvSpPr>
          <p:cNvPr id="1267" name="Google Shape;1267;p152"/>
          <p:cNvSpPr/>
          <p:nvPr/>
        </p:nvSpPr>
        <p:spPr>
          <a:xfrm>
            <a:off x="5513475" y="1228675"/>
            <a:ext cx="190800" cy="1007400"/>
          </a:xfrm>
          <a:prstGeom prst="rightBrace">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52"/>
          <p:cNvSpPr txBox="1"/>
          <p:nvPr/>
        </p:nvSpPr>
        <p:spPr>
          <a:xfrm>
            <a:off x="5826625" y="1567150"/>
            <a:ext cx="24513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Based on the given datasets</a:t>
            </a:r>
            <a:endParaRPr/>
          </a:p>
        </p:txBody>
      </p:sp>
      <p:sp>
        <p:nvSpPr>
          <p:cNvPr id="1269" name="Google Shape;1269;p1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choices of the user survey</a:t>
            </a:r>
            <a:endParaRPr/>
          </a:p>
        </p:txBody>
      </p:sp>
      <p:sp>
        <p:nvSpPr>
          <p:cNvPr id="1275" name="Google Shape;1275;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We consider the top 5% most popular movies (based on #Ratings).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also provide the link to IMDb information page to ensure more </a:t>
            </a:r>
            <a:r>
              <a:rPr lang="en">
                <a:solidFill>
                  <a:schemeClr val="dk1"/>
                </a:solidFill>
              </a:rPr>
              <a:t>reliability</a:t>
            </a:r>
            <a:r>
              <a:rPr lang="en">
                <a:solidFill>
                  <a:schemeClr val="dk1"/>
                </a:solidFill>
              </a:rPr>
              <a:t>.</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0" lvl="0" marL="457200" rtl="0" algn="l">
              <a:lnSpc>
                <a:spcPct val="150000"/>
              </a:lnSpc>
              <a:spcBef>
                <a:spcPts val="0"/>
              </a:spcBef>
              <a:spcAft>
                <a:spcPts val="0"/>
              </a:spcAft>
              <a:buNone/>
            </a:pPr>
            <a:r>
              <a:t/>
            </a:r>
            <a:endParaRPr sz="1800">
              <a:solidFill>
                <a:schemeClr val="dk1"/>
              </a:solidFill>
            </a:endParaRPr>
          </a:p>
        </p:txBody>
      </p:sp>
      <p:sp>
        <p:nvSpPr>
          <p:cNvPr id="1276" name="Google Shape;1276;p1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choices of the user survey</a:t>
            </a:r>
            <a:endParaRPr/>
          </a:p>
        </p:txBody>
      </p:sp>
      <p:sp>
        <p:nvSpPr>
          <p:cNvPr id="1282" name="Google Shape;1282;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We consider the top 5% most popular movies (based on #Ratings).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also provide the link to IMDb information page to ensure more reliability.</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For a particular source movie (</a:t>
            </a:r>
            <a:r>
              <a:rPr i="1" lang="en">
                <a:solidFill>
                  <a:schemeClr val="dk1"/>
                </a:solidFill>
              </a:rPr>
              <a:t>x</a:t>
            </a:r>
            <a:r>
              <a:rPr lang="en">
                <a:solidFill>
                  <a:schemeClr val="dk1"/>
                </a:solidFill>
              </a:rPr>
              <a:t>)</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Generate top-5 recommendations using various algorithms (</a:t>
            </a:r>
            <a:r>
              <a:rPr i="1" lang="en" sz="1800">
                <a:solidFill>
                  <a:schemeClr val="dk1"/>
                </a:solidFill>
              </a:rPr>
              <a:t>y</a:t>
            </a:r>
            <a:r>
              <a:rPr lang="en" sz="1800">
                <a:solidFill>
                  <a:schemeClr val="dk1"/>
                </a:solidFill>
              </a:rPr>
              <a:t>).</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i="1" lang="en" sz="1800">
                <a:solidFill>
                  <a:srgbClr val="0000FF"/>
                </a:solidFill>
              </a:rPr>
              <a:t>If your friend likes movie x, how likely are you to recommend movie y?</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Likert scale of [1, 5] (</a:t>
            </a:r>
            <a:r>
              <a:rPr lang="en" sz="1800">
                <a:solidFill>
                  <a:srgbClr val="FF0000"/>
                </a:solidFill>
              </a:rPr>
              <a:t>1-- very unlikely</a:t>
            </a:r>
            <a:r>
              <a:rPr lang="en" sz="1800">
                <a:solidFill>
                  <a:schemeClr val="dk1"/>
                </a:solidFill>
              </a:rPr>
              <a:t>, </a:t>
            </a:r>
            <a:r>
              <a:rPr lang="en" sz="1800">
                <a:solidFill>
                  <a:srgbClr val="0000FF"/>
                </a:solidFill>
              </a:rPr>
              <a:t>5-- very likely</a:t>
            </a:r>
            <a:r>
              <a:rPr lang="en" sz="1800">
                <a:solidFill>
                  <a:schemeClr val="dk1"/>
                </a:solidFill>
              </a:rPr>
              <a:t>)</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The recommendations were anonymized.</a:t>
            </a:r>
            <a:endParaRPr sz="1800">
              <a:solidFill>
                <a:schemeClr val="dk1"/>
              </a:solidFill>
            </a:endParaRPr>
          </a:p>
        </p:txBody>
      </p:sp>
      <p:sp>
        <p:nvSpPr>
          <p:cNvPr id="1283" name="Google Shape;1283;p1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Survey platform</a:t>
            </a:r>
            <a:endParaRPr/>
          </a:p>
        </p:txBody>
      </p:sp>
      <p:sp>
        <p:nvSpPr>
          <p:cNvPr id="1289" name="Google Shape;1289;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We performed the survey on Amazon Mechanical Turk.</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Recommendations for 100 different source movies were evaluated.</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1550 distinct source-recommended movie pairs were evaluated.</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Each pair was evaluated by at least 10 </a:t>
            </a:r>
            <a:r>
              <a:rPr i="1" lang="en">
                <a:solidFill>
                  <a:schemeClr val="dk1"/>
                </a:solidFill>
              </a:rPr>
              <a:t>AMT master workers.</a:t>
            </a:r>
            <a:endParaRPr i="1">
              <a:solidFill>
                <a:schemeClr val="dk1"/>
              </a:solidFill>
            </a:endParaRPr>
          </a:p>
        </p:txBody>
      </p:sp>
      <p:sp>
        <p:nvSpPr>
          <p:cNvPr id="1290" name="Google Shape;1290;p1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 relevance score</a:t>
            </a:r>
            <a:endParaRPr/>
          </a:p>
        </p:txBody>
      </p:sp>
      <p:sp>
        <p:nvSpPr>
          <p:cNvPr id="1296" name="Google Shape;1296;p1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We evaluate the mean relevance score based on the score each recommended movie received from the AMT workers for the source movies.</a:t>
            </a:r>
            <a:endParaRPr>
              <a:solidFill>
                <a:schemeClr val="dk1"/>
              </a:solidFill>
            </a:endParaRPr>
          </a:p>
        </p:txBody>
      </p:sp>
      <p:sp>
        <p:nvSpPr>
          <p:cNvPr id="1297" name="Google Shape;1297;p1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 relevance score</a:t>
            </a:r>
            <a:endParaRPr/>
          </a:p>
        </p:txBody>
      </p:sp>
      <p:sp>
        <p:nvSpPr>
          <p:cNvPr id="1303" name="Google Shape;1303;p1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We evaluate the mean relevance score based on the score each recommended movie received from the AMT workers for the source movies.</a:t>
            </a:r>
            <a:endParaRPr>
              <a:solidFill>
                <a:schemeClr val="dk1"/>
              </a:solidFill>
            </a:endParaRPr>
          </a:p>
        </p:txBody>
      </p:sp>
      <p:graphicFrame>
        <p:nvGraphicFramePr>
          <p:cNvPr id="1304" name="Google Shape;1304;p157"/>
          <p:cNvGraphicFramePr/>
          <p:nvPr/>
        </p:nvGraphicFramePr>
        <p:xfrm>
          <a:off x="952500" y="2457450"/>
          <a:ext cx="3000000" cy="3000000"/>
        </p:xfrm>
        <a:graphic>
          <a:graphicData uri="http://schemas.openxmlformats.org/drawingml/2006/table">
            <a:tbl>
              <a:tblPr>
                <a:noFill/>
                <a:tableStyleId>{15D8A467-2E07-4818-8E07-48D0CAAE2D56}</a:tableStyleId>
              </a:tblPr>
              <a:tblGrid>
                <a:gridCol w="3619500"/>
                <a:gridCol w="3619500"/>
              </a:tblGrid>
              <a:tr h="381000">
                <a:tc>
                  <a:txBody>
                    <a:bodyPr/>
                    <a:lstStyle/>
                    <a:p>
                      <a:pPr indent="0" lvl="0" marL="0" rtl="0" algn="ctr">
                        <a:spcBef>
                          <a:spcPts val="0"/>
                        </a:spcBef>
                        <a:spcAft>
                          <a:spcPts val="0"/>
                        </a:spcAft>
                        <a:buNone/>
                      </a:pPr>
                      <a:r>
                        <a:rPr lang="en"/>
                        <a:t>Variant of the RIR Algorithm (rating-SVD)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Mean Relevance Score</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Vanilla</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3.73</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FaiRIR</a:t>
                      </a:r>
                      <a:r>
                        <a:rPr baseline="-25000" lang="en"/>
                        <a:t>rl</a:t>
                      </a:r>
                      <a:endParaRPr baseline="-25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2.69</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FaiRIR</a:t>
                      </a:r>
                      <a:r>
                        <a:rPr baseline="-25000" lang="en"/>
                        <a:t>sim</a:t>
                      </a:r>
                      <a:endParaRPr baseline="-25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3.63</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FaiRIR</a:t>
                      </a:r>
                      <a:r>
                        <a:rPr baseline="-25000" lang="en"/>
                        <a:t>nbr</a:t>
                      </a:r>
                      <a:endParaRPr baseline="-25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3.62</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305" name="Google Shape;1305;p1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9"/>
          <p:cNvSpPr txBox="1"/>
          <p:nvPr>
            <p:ph type="title"/>
          </p:nvPr>
        </p:nvSpPr>
        <p:spPr>
          <a:xfrm>
            <a:off x="311700" y="445025"/>
            <a:ext cx="9295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Third party products (3P) Vs. Amazon private labels (PL)</a:t>
            </a:r>
            <a:endParaRPr sz="2700"/>
          </a:p>
        </p:txBody>
      </p:sp>
      <p:sp>
        <p:nvSpPr>
          <p:cNvPr id="388" name="Google Shape;388;p59"/>
          <p:cNvSpPr txBox="1"/>
          <p:nvPr>
            <p:ph idx="1" type="body"/>
          </p:nvPr>
        </p:nvSpPr>
        <p:spPr>
          <a:xfrm>
            <a:off x="6900" y="3670075"/>
            <a:ext cx="4853400" cy="105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solidFill>
                  <a:srgbClr val="000000"/>
                </a:solidFill>
              </a:rPr>
              <a:t>Many products from different 3P brands are sold on Amazon e.g., Duracell.</a:t>
            </a:r>
            <a:endParaRPr sz="1800">
              <a:solidFill>
                <a:srgbClr val="000000"/>
              </a:solidFill>
            </a:endParaRPr>
          </a:p>
        </p:txBody>
      </p:sp>
      <p:sp>
        <p:nvSpPr>
          <p:cNvPr id="389" name="Google Shape;389;p59"/>
          <p:cNvSpPr txBox="1"/>
          <p:nvPr>
            <p:ph idx="2" type="body"/>
          </p:nvPr>
        </p:nvSpPr>
        <p:spPr>
          <a:xfrm>
            <a:off x="4756200" y="3653875"/>
            <a:ext cx="4715700" cy="129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solidFill>
                  <a:srgbClr val="000000"/>
                </a:solidFill>
              </a:rPr>
              <a:t>Amazon also produces its own PL products under brand names e.g., AmazonBasics.</a:t>
            </a:r>
            <a:endParaRPr b="1" sz="1800">
              <a:solidFill>
                <a:srgbClr val="000000"/>
              </a:solidFill>
            </a:endParaRPr>
          </a:p>
        </p:txBody>
      </p:sp>
      <p:pic>
        <p:nvPicPr>
          <p:cNvPr id="390" name="Google Shape;390;p59"/>
          <p:cNvPicPr preferRelativeResize="0"/>
          <p:nvPr/>
        </p:nvPicPr>
        <p:blipFill rotWithShape="1">
          <a:blip r:embed="rId3">
            <a:alphaModFix/>
          </a:blip>
          <a:srcRect b="0" l="0" r="0" t="0"/>
          <a:stretch/>
        </p:blipFill>
        <p:spPr>
          <a:xfrm>
            <a:off x="4692375" y="1109500"/>
            <a:ext cx="4412749" cy="2163375"/>
          </a:xfrm>
          <a:prstGeom prst="rect">
            <a:avLst/>
          </a:prstGeom>
          <a:noFill/>
          <a:ln>
            <a:noFill/>
          </a:ln>
        </p:spPr>
      </p:pic>
      <p:sp>
        <p:nvSpPr>
          <p:cNvPr id="391" name="Google Shape;391;p59"/>
          <p:cNvSpPr/>
          <p:nvPr/>
        </p:nvSpPr>
        <p:spPr>
          <a:xfrm>
            <a:off x="6624650" y="1366850"/>
            <a:ext cx="638100" cy="109500"/>
          </a:xfrm>
          <a:prstGeom prst="rect">
            <a:avLst/>
          </a:prstGeom>
          <a:solidFill>
            <a:srgbClr val="00FF00">
              <a:alpha val="3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2" name="Google Shape;392;p59"/>
          <p:cNvPicPr preferRelativeResize="0"/>
          <p:nvPr/>
        </p:nvPicPr>
        <p:blipFill rotWithShape="1">
          <a:blip r:embed="rId4">
            <a:alphaModFix/>
          </a:blip>
          <a:srcRect b="0" l="0" r="0" t="0"/>
          <a:stretch/>
        </p:blipFill>
        <p:spPr>
          <a:xfrm>
            <a:off x="561252" y="1033300"/>
            <a:ext cx="3930097" cy="2408176"/>
          </a:xfrm>
          <a:prstGeom prst="rect">
            <a:avLst/>
          </a:prstGeom>
          <a:noFill/>
          <a:ln>
            <a:noFill/>
          </a:ln>
        </p:spPr>
      </p:pic>
      <p:sp>
        <p:nvSpPr>
          <p:cNvPr id="393" name="Google Shape;393;p59"/>
          <p:cNvSpPr/>
          <p:nvPr/>
        </p:nvSpPr>
        <p:spPr>
          <a:xfrm>
            <a:off x="2662250" y="1443050"/>
            <a:ext cx="638100" cy="138000"/>
          </a:xfrm>
          <a:prstGeom prst="rect">
            <a:avLst/>
          </a:prstGeom>
          <a:solidFill>
            <a:srgbClr val="00FF00">
              <a:alpha val="3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 relevance score</a:t>
            </a:r>
            <a:endParaRPr/>
          </a:p>
        </p:txBody>
      </p:sp>
      <p:sp>
        <p:nvSpPr>
          <p:cNvPr id="1311" name="Google Shape;1311;p1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We evaluate the mean relevance score based on the score each recommended movie received from the AMT workers for the source movies.</a:t>
            </a:r>
            <a:endParaRPr>
              <a:solidFill>
                <a:schemeClr val="dk1"/>
              </a:solidFill>
            </a:endParaRPr>
          </a:p>
        </p:txBody>
      </p:sp>
      <p:graphicFrame>
        <p:nvGraphicFramePr>
          <p:cNvPr id="1312" name="Google Shape;1312;p158"/>
          <p:cNvGraphicFramePr/>
          <p:nvPr/>
        </p:nvGraphicFramePr>
        <p:xfrm>
          <a:off x="952500" y="2457450"/>
          <a:ext cx="3000000" cy="3000000"/>
        </p:xfrm>
        <a:graphic>
          <a:graphicData uri="http://schemas.openxmlformats.org/drawingml/2006/table">
            <a:tbl>
              <a:tblPr>
                <a:noFill/>
                <a:tableStyleId>{15D8A467-2E07-4818-8E07-48D0CAAE2D56}</a:tableStyleId>
              </a:tblPr>
              <a:tblGrid>
                <a:gridCol w="3619500"/>
                <a:gridCol w="3619500"/>
              </a:tblGrid>
              <a:tr h="381000">
                <a:tc>
                  <a:txBody>
                    <a:bodyPr/>
                    <a:lstStyle/>
                    <a:p>
                      <a:pPr indent="0" lvl="0" marL="0" rtl="0" algn="ctr">
                        <a:spcBef>
                          <a:spcPts val="0"/>
                        </a:spcBef>
                        <a:spcAft>
                          <a:spcPts val="0"/>
                        </a:spcAft>
                        <a:buNone/>
                      </a:pPr>
                      <a:r>
                        <a:rPr lang="en"/>
                        <a:t>Variant of the RIR Algorithm (rating-SVD)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Mean Relevance Score</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Vanilla</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3.73</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FaiRIR</a:t>
                      </a:r>
                      <a:r>
                        <a:rPr baseline="-25000" lang="en"/>
                        <a:t>rl</a:t>
                      </a:r>
                      <a:endParaRPr baseline="-25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2.69</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FaiRIR</a:t>
                      </a:r>
                      <a:r>
                        <a:rPr baseline="-25000" lang="en"/>
                        <a:t>sim</a:t>
                      </a:r>
                      <a:endParaRPr baseline="-25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3.63</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FaiRIR</a:t>
                      </a:r>
                      <a:r>
                        <a:rPr baseline="-25000" lang="en"/>
                        <a:t>nbr</a:t>
                      </a:r>
                      <a:endParaRPr baseline="-25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3.62</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313" name="Google Shape;1313;p158"/>
          <p:cNvSpPr/>
          <p:nvPr/>
        </p:nvSpPr>
        <p:spPr>
          <a:xfrm>
            <a:off x="0" y="-14775"/>
            <a:ext cx="9252300" cy="5143500"/>
          </a:xfrm>
          <a:prstGeom prst="rect">
            <a:avLst/>
          </a:prstGeom>
          <a:solidFill>
            <a:srgbClr val="EEEEEE">
              <a:alpha val="87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58"/>
          <p:cNvSpPr txBox="1"/>
          <p:nvPr/>
        </p:nvSpPr>
        <p:spPr>
          <a:xfrm>
            <a:off x="1231675" y="1776800"/>
            <a:ext cx="7209900" cy="19302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t/>
            </a:r>
            <a:endParaRPr sz="2000">
              <a:solidFill>
                <a:srgbClr val="0000FF"/>
              </a:solidFill>
            </a:endParaRPr>
          </a:p>
          <a:p>
            <a:pPr indent="0" lvl="0" marL="0" marR="0" rtl="0" algn="ctr">
              <a:lnSpc>
                <a:spcPct val="150000"/>
              </a:lnSpc>
              <a:spcBef>
                <a:spcPts val="0"/>
              </a:spcBef>
              <a:spcAft>
                <a:spcPts val="0"/>
              </a:spcAft>
              <a:buNone/>
            </a:pPr>
            <a:r>
              <a:rPr lang="en" sz="2000">
                <a:solidFill>
                  <a:srgbClr val="0000FF"/>
                </a:solidFill>
              </a:rPr>
              <a:t>Proposed intervention mechanisms successfully mitigate exposure bias without sacrificing much on relatedness.</a:t>
            </a:r>
            <a:endParaRPr sz="2000">
              <a:solidFill>
                <a:srgbClr val="0000FF"/>
              </a:solidFill>
            </a:endParaRPr>
          </a:p>
          <a:p>
            <a:pPr indent="0" lvl="0" marL="0" marR="0" rtl="0" algn="ctr">
              <a:lnSpc>
                <a:spcPct val="150000"/>
              </a:lnSpc>
              <a:spcBef>
                <a:spcPts val="0"/>
              </a:spcBef>
              <a:spcAft>
                <a:spcPts val="0"/>
              </a:spcAft>
              <a:buNone/>
            </a:pPr>
            <a:r>
              <a:t/>
            </a:r>
            <a:endParaRPr sz="2000">
              <a:solidFill>
                <a:srgbClr val="0000FF"/>
              </a:solidFill>
            </a:endParaRPr>
          </a:p>
          <a:p>
            <a:pPr indent="0" lvl="0" marL="0" marR="0" rtl="0" algn="ctr">
              <a:lnSpc>
                <a:spcPct val="150000"/>
              </a:lnSpc>
              <a:spcBef>
                <a:spcPts val="0"/>
              </a:spcBef>
              <a:spcAft>
                <a:spcPts val="0"/>
              </a:spcAft>
              <a:buNone/>
            </a:pPr>
            <a:r>
              <a:t/>
            </a:r>
            <a:endParaRPr sz="2000">
              <a:solidFill>
                <a:srgbClr val="0000FF"/>
              </a:solidFill>
            </a:endParaRPr>
          </a:p>
        </p:txBody>
      </p:sp>
      <p:sp>
        <p:nvSpPr>
          <p:cNvPr id="1315" name="Google Shape;1315;p1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Publication from this chapter</a:t>
            </a:r>
            <a:endParaRPr/>
          </a:p>
        </p:txBody>
      </p:sp>
      <p:sp>
        <p:nvSpPr>
          <p:cNvPr id="1321" name="Google Shape;1321;p159"/>
          <p:cNvSpPr txBox="1"/>
          <p:nvPr>
            <p:ph idx="1" type="body"/>
          </p:nvPr>
        </p:nvSpPr>
        <p:spPr>
          <a:xfrm>
            <a:off x="311700" y="1152475"/>
            <a:ext cx="88323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a:solidFill>
                  <a:schemeClr val="dk1"/>
                </a:solidFill>
              </a:rPr>
              <a:t>A. Dash</a:t>
            </a:r>
            <a:r>
              <a:rPr lang="en">
                <a:solidFill>
                  <a:schemeClr val="dk1"/>
                </a:solidFill>
              </a:rPr>
              <a:t>, A. Chakraborty, S. Ghosh, A. Mukherjee, K. P. Gummadi, </a:t>
            </a:r>
            <a:r>
              <a:rPr i="1" lang="en">
                <a:solidFill>
                  <a:schemeClr val="dk1"/>
                </a:solidFill>
              </a:rPr>
              <a:t>FaiRIR: Mitigating Exposure Bias from Related Item Recommendations in Two-Sided Platforms</a:t>
            </a:r>
            <a:r>
              <a:rPr lang="en">
                <a:solidFill>
                  <a:schemeClr val="dk1"/>
                </a:solidFill>
              </a:rPr>
              <a:t>, </a:t>
            </a:r>
            <a:endParaRPr>
              <a:solidFill>
                <a:schemeClr val="dk1"/>
              </a:solidFill>
            </a:endParaRPr>
          </a:p>
          <a:p>
            <a:pPr indent="0" lvl="0" marL="0" rtl="0" algn="l">
              <a:lnSpc>
                <a:spcPct val="95000"/>
              </a:lnSpc>
              <a:spcBef>
                <a:spcPts val="0"/>
              </a:spcBef>
              <a:spcAft>
                <a:spcPts val="0"/>
              </a:spcAft>
              <a:buNone/>
            </a:pPr>
            <a:r>
              <a:rPr b="1" lang="en">
                <a:solidFill>
                  <a:schemeClr val="dk1"/>
                </a:solidFill>
              </a:rPr>
              <a:t>IEEE Transactions on Computational Social Systems </a:t>
            </a:r>
            <a:r>
              <a:rPr lang="en">
                <a:solidFill>
                  <a:schemeClr val="dk1"/>
                </a:solidFill>
              </a:rPr>
              <a:t>(IEEE TCSS), April, 2022.</a:t>
            </a:r>
            <a:endParaRPr>
              <a:solidFill>
                <a:schemeClr val="dk1"/>
              </a:solidFill>
            </a:endParaRPr>
          </a:p>
          <a:p>
            <a:pPr indent="0" lvl="0" marL="0" rtl="0" algn="l">
              <a:spcBef>
                <a:spcPts val="0"/>
              </a:spcBef>
              <a:spcAft>
                <a:spcPts val="0"/>
              </a:spcAft>
              <a:buNone/>
            </a:pPr>
            <a:r>
              <a:t/>
            </a:r>
            <a:endParaRPr/>
          </a:p>
        </p:txBody>
      </p:sp>
      <p:sp>
        <p:nvSpPr>
          <p:cNvPr id="1322" name="Google Shape;1322;p1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 addressed in this thesis</a:t>
            </a:r>
            <a:endParaRPr/>
          </a:p>
        </p:txBody>
      </p:sp>
      <p:sp>
        <p:nvSpPr>
          <p:cNvPr id="1328" name="Google Shape;1328;p160"/>
          <p:cNvSpPr txBox="1"/>
          <p:nvPr/>
        </p:nvSpPr>
        <p:spPr>
          <a:xfrm>
            <a:off x="963550" y="1384275"/>
            <a:ext cx="66633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0000FF"/>
                </a:solidFill>
              </a:rPr>
              <a:t>How does one quantify bias (if any) induced by related item recommendation algorithms on e-commerce platforms?</a:t>
            </a:r>
            <a:endParaRPr i="1" sz="1800">
              <a:solidFill>
                <a:srgbClr val="0000FF"/>
              </a:solidFill>
            </a:endParaRPr>
          </a:p>
        </p:txBody>
      </p:sp>
      <p:sp>
        <p:nvSpPr>
          <p:cNvPr id="1329" name="Google Shape;1329;p160"/>
          <p:cNvSpPr txBox="1"/>
          <p:nvPr/>
        </p:nvSpPr>
        <p:spPr>
          <a:xfrm>
            <a:off x="963550" y="2603475"/>
            <a:ext cx="66633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0000FF"/>
                </a:solidFill>
              </a:rPr>
              <a:t>How does one generate fair related item recommendations?</a:t>
            </a:r>
            <a:endParaRPr i="1" sz="1800">
              <a:solidFill>
                <a:srgbClr val="0000FF"/>
              </a:solidFill>
            </a:endParaRPr>
          </a:p>
        </p:txBody>
      </p:sp>
      <p:sp>
        <p:nvSpPr>
          <p:cNvPr id="1330" name="Google Shape;1330;p160"/>
          <p:cNvSpPr txBox="1"/>
          <p:nvPr/>
        </p:nvSpPr>
        <p:spPr>
          <a:xfrm>
            <a:off x="963550" y="3594075"/>
            <a:ext cx="66633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FF0000"/>
                </a:solidFill>
              </a:rPr>
              <a:t>How fair and interpretable are the response and default action of voice assistants for e-commerce search queries?</a:t>
            </a:r>
            <a:endParaRPr i="1" sz="1800">
              <a:solidFill>
                <a:srgbClr val="FF0000"/>
              </a:solidFill>
            </a:endParaRPr>
          </a:p>
        </p:txBody>
      </p:sp>
      <p:sp>
        <p:nvSpPr>
          <p:cNvPr id="1331" name="Google Shape;1331;p1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Till now </a:t>
            </a:r>
            <a:endParaRPr/>
          </a:p>
        </p:txBody>
      </p:sp>
      <p:sp>
        <p:nvSpPr>
          <p:cNvPr id="1337" name="Google Shape;1337;p1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Noto Sans Symbols"/>
              <a:buChar char="❖"/>
            </a:pPr>
            <a:r>
              <a:rPr lang="en">
                <a:solidFill>
                  <a:schemeClr val="dk1"/>
                </a:solidFill>
              </a:rPr>
              <a:t>We observe biases in environments where choices are served in abundance.</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Related Item Recommendation</a:t>
            </a:r>
            <a:endParaRPr sz="1800">
              <a:solidFill>
                <a:schemeClr val="dk1"/>
              </a:solidFill>
            </a:endParaRPr>
          </a:p>
          <a:p>
            <a:pPr indent="0" lvl="0" marL="914400" rtl="0" algn="l">
              <a:lnSpc>
                <a:spcPct val="15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proposed methodologies to mitigate those biases.</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Font typeface="Noto Sans Symbols"/>
              <a:buChar char="❖"/>
            </a:pPr>
            <a:r>
              <a:rPr lang="en">
                <a:solidFill>
                  <a:schemeClr val="dk1"/>
                </a:solidFill>
              </a:rPr>
              <a:t>The observations are valid for traditional mediums e.g., Desktop search etc..</a:t>
            </a:r>
            <a:endParaRPr>
              <a:solidFill>
                <a:schemeClr val="dk1"/>
              </a:solidFill>
            </a:endParaRPr>
          </a:p>
        </p:txBody>
      </p:sp>
      <p:sp>
        <p:nvSpPr>
          <p:cNvPr id="1338" name="Google Shape;1338;p1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Traditional e-commerce search</a:t>
            </a:r>
            <a:endParaRPr/>
          </a:p>
        </p:txBody>
      </p:sp>
      <p:sp>
        <p:nvSpPr>
          <p:cNvPr id="1344" name="Google Shape;1344;p162"/>
          <p:cNvSpPr txBox="1"/>
          <p:nvPr>
            <p:ph idx="1" type="body"/>
          </p:nvPr>
        </p:nvSpPr>
        <p:spPr>
          <a:xfrm>
            <a:off x="311700" y="1609675"/>
            <a:ext cx="45102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Noto Sans Symbols"/>
              <a:buChar char="❖"/>
            </a:pPr>
            <a:r>
              <a:rPr lang="en" sz="1800">
                <a:solidFill>
                  <a:schemeClr val="dk1"/>
                </a:solidFill>
              </a:rPr>
              <a:t>Customers enter query strings</a:t>
            </a:r>
            <a:endParaRPr sz="1800">
              <a:solidFill>
                <a:schemeClr val="dk1"/>
              </a:solidFill>
            </a:endParaRPr>
          </a:p>
          <a:p>
            <a:pPr indent="-342900" lvl="0" marL="457200" rtl="0" algn="l">
              <a:lnSpc>
                <a:spcPct val="150000"/>
              </a:lnSpc>
              <a:spcBef>
                <a:spcPts val="0"/>
              </a:spcBef>
              <a:spcAft>
                <a:spcPts val="0"/>
              </a:spcAft>
              <a:buClr>
                <a:schemeClr val="dk1"/>
              </a:buClr>
              <a:buSzPts val="1800"/>
              <a:buFont typeface="Noto Sans Symbols"/>
              <a:buChar char="❖"/>
            </a:pPr>
            <a:r>
              <a:rPr lang="en" sz="1800">
                <a:solidFill>
                  <a:schemeClr val="dk1"/>
                </a:solidFill>
              </a:rPr>
              <a:t>A ranked </a:t>
            </a:r>
            <a:r>
              <a:rPr b="1" lang="en" sz="1800">
                <a:solidFill>
                  <a:schemeClr val="dk1"/>
                </a:solidFill>
              </a:rPr>
              <a:t>list of products</a:t>
            </a:r>
            <a:r>
              <a:rPr lang="en" sz="1800">
                <a:solidFill>
                  <a:schemeClr val="dk1"/>
                </a:solidFill>
              </a:rPr>
              <a:t> appear</a:t>
            </a:r>
            <a:endParaRPr sz="1800">
              <a:solidFill>
                <a:schemeClr val="dk1"/>
              </a:solidFill>
            </a:endParaRPr>
          </a:p>
          <a:p>
            <a:pPr indent="-317500" lvl="1" marL="914400" rtl="0" algn="l">
              <a:lnSpc>
                <a:spcPct val="150000"/>
              </a:lnSpc>
              <a:spcBef>
                <a:spcPts val="0"/>
              </a:spcBef>
              <a:spcAft>
                <a:spcPts val="0"/>
              </a:spcAft>
              <a:buClr>
                <a:schemeClr val="dk1"/>
              </a:buClr>
              <a:buSzPts val="1400"/>
              <a:buFont typeface="Noto Sans Symbols"/>
              <a:buChar char="➢"/>
            </a:pPr>
            <a:r>
              <a:rPr lang="en" sz="1400">
                <a:solidFill>
                  <a:schemeClr val="dk1"/>
                </a:solidFill>
              </a:rPr>
              <a:t>Decreasing order of relevance</a:t>
            </a:r>
            <a:endParaRPr sz="1400">
              <a:solidFill>
                <a:schemeClr val="dk1"/>
              </a:solidFill>
            </a:endParaRPr>
          </a:p>
          <a:p>
            <a:pPr indent="-317500" lvl="1" marL="914400" rtl="0" algn="l">
              <a:lnSpc>
                <a:spcPct val="150000"/>
              </a:lnSpc>
              <a:spcBef>
                <a:spcPts val="0"/>
              </a:spcBef>
              <a:spcAft>
                <a:spcPts val="0"/>
              </a:spcAft>
              <a:buClr>
                <a:schemeClr val="dk1"/>
              </a:buClr>
              <a:buSzPts val="1400"/>
              <a:buFont typeface="Noto Sans Symbols"/>
              <a:buChar char="➢"/>
            </a:pPr>
            <a:r>
              <a:rPr lang="en" sz="1400">
                <a:solidFill>
                  <a:schemeClr val="dk1"/>
                </a:solidFill>
              </a:rPr>
              <a:t>Metadata of the products shown</a:t>
            </a:r>
            <a:endParaRPr sz="1400">
              <a:solidFill>
                <a:schemeClr val="dk1"/>
              </a:solidFill>
            </a:endParaRPr>
          </a:p>
          <a:p>
            <a:pPr indent="-342900" lvl="0" marL="457200" rtl="0" algn="l">
              <a:lnSpc>
                <a:spcPct val="150000"/>
              </a:lnSpc>
              <a:spcBef>
                <a:spcPts val="0"/>
              </a:spcBef>
              <a:spcAft>
                <a:spcPts val="0"/>
              </a:spcAft>
              <a:buClr>
                <a:srgbClr val="0000FF"/>
              </a:buClr>
              <a:buSzPts val="1800"/>
              <a:buFont typeface="Noto Sans Symbols"/>
              <a:buChar char="❖"/>
            </a:pPr>
            <a:r>
              <a:rPr lang="en" sz="1800">
                <a:solidFill>
                  <a:srgbClr val="0000FF"/>
                </a:solidFill>
              </a:rPr>
              <a:t>Customers have multiple options to choose from</a:t>
            </a:r>
            <a:endParaRPr sz="1800">
              <a:solidFill>
                <a:srgbClr val="0000FF"/>
              </a:solidFill>
            </a:endParaRPr>
          </a:p>
        </p:txBody>
      </p:sp>
      <p:pic>
        <p:nvPicPr>
          <p:cNvPr id="1345" name="Google Shape;1345;p162"/>
          <p:cNvPicPr preferRelativeResize="0"/>
          <p:nvPr/>
        </p:nvPicPr>
        <p:blipFill rotWithShape="1">
          <a:blip r:embed="rId3">
            <a:alphaModFix/>
          </a:blip>
          <a:srcRect b="14170" l="25726" r="2268" t="0"/>
          <a:stretch/>
        </p:blipFill>
        <p:spPr>
          <a:xfrm>
            <a:off x="4568899" y="1170125"/>
            <a:ext cx="4484174" cy="3340701"/>
          </a:xfrm>
          <a:prstGeom prst="rect">
            <a:avLst/>
          </a:prstGeom>
          <a:noFill/>
          <a:ln>
            <a:noFill/>
          </a:ln>
        </p:spPr>
      </p:pic>
      <p:sp>
        <p:nvSpPr>
          <p:cNvPr id="1346" name="Google Shape;1346;p1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E-commerce search through Smart Speakers</a:t>
            </a:r>
            <a:endParaRPr/>
          </a:p>
        </p:txBody>
      </p:sp>
      <p:sp>
        <p:nvSpPr>
          <p:cNvPr id="1352" name="Google Shape;1352;p163"/>
          <p:cNvSpPr txBox="1"/>
          <p:nvPr>
            <p:ph idx="1" type="body"/>
          </p:nvPr>
        </p:nvSpPr>
        <p:spPr>
          <a:xfrm>
            <a:off x="311700" y="1304875"/>
            <a:ext cx="5376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sz="1800">
                <a:solidFill>
                  <a:schemeClr val="dk1"/>
                </a:solidFill>
              </a:rPr>
              <a:t>Smart speakers are powered by voice assistants (VAs)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Customers utter a query string</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The details of a </a:t>
            </a:r>
            <a:r>
              <a:rPr b="1" lang="en" sz="1800">
                <a:solidFill>
                  <a:schemeClr val="dk1"/>
                </a:solidFill>
              </a:rPr>
              <a:t>single product</a:t>
            </a:r>
            <a:r>
              <a:rPr lang="en" sz="1800">
                <a:solidFill>
                  <a:schemeClr val="dk1"/>
                </a:solidFill>
              </a:rPr>
              <a:t> is told</a:t>
            </a:r>
            <a:endParaRPr sz="1800">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Audio response with a brief explanation</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Default action of adding the product to cart</a:t>
            </a:r>
            <a:endParaRPr sz="1800">
              <a:solidFill>
                <a:schemeClr val="dk1"/>
              </a:solidFill>
            </a:endParaRPr>
          </a:p>
        </p:txBody>
      </p:sp>
      <p:sp>
        <p:nvSpPr>
          <p:cNvPr id="1353" name="Google Shape;1353;p163"/>
          <p:cNvSpPr txBox="1"/>
          <p:nvPr/>
        </p:nvSpPr>
        <p:spPr>
          <a:xfrm>
            <a:off x="3486150" y="4899675"/>
            <a:ext cx="57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3"/>
              </a:rPr>
              <a:t>https://mindstreammediagroup.com/introduction-smart-speakers-voice-search-brand-advertisers/</a:t>
            </a:r>
            <a:endParaRPr b="0" i="0" sz="1000" u="none" cap="none" strike="noStrike">
              <a:solidFill>
                <a:schemeClr val="dk1"/>
              </a:solidFill>
              <a:latin typeface="Arial"/>
              <a:ea typeface="Arial"/>
              <a:cs typeface="Arial"/>
              <a:sym typeface="Arial"/>
            </a:endParaRPr>
          </a:p>
        </p:txBody>
      </p:sp>
      <p:pic>
        <p:nvPicPr>
          <p:cNvPr id="1354" name="Google Shape;1354;p163"/>
          <p:cNvPicPr preferRelativeResize="0"/>
          <p:nvPr/>
        </p:nvPicPr>
        <p:blipFill rotWithShape="1">
          <a:blip r:embed="rId4">
            <a:alphaModFix/>
          </a:blip>
          <a:srcRect b="0" l="0" r="0" t="0"/>
          <a:stretch/>
        </p:blipFill>
        <p:spPr>
          <a:xfrm>
            <a:off x="4953000" y="901446"/>
            <a:ext cx="3803100" cy="4066578"/>
          </a:xfrm>
          <a:prstGeom prst="rect">
            <a:avLst/>
          </a:prstGeom>
          <a:noFill/>
          <a:ln>
            <a:noFill/>
          </a:ln>
        </p:spPr>
      </p:pic>
      <p:sp>
        <p:nvSpPr>
          <p:cNvPr id="1355" name="Google Shape;1355;p1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Audio responses from Alexa</a:t>
            </a:r>
            <a:endParaRPr/>
          </a:p>
        </p:txBody>
      </p:sp>
      <p:sp>
        <p:nvSpPr>
          <p:cNvPr id="1361" name="Google Shape;1361;p16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1362" name="Google Shape;1362;p164"/>
          <p:cNvPicPr preferRelativeResize="0"/>
          <p:nvPr/>
        </p:nvPicPr>
        <p:blipFill rotWithShape="1">
          <a:blip r:embed="rId3">
            <a:alphaModFix/>
          </a:blip>
          <a:srcRect b="8592" l="15430" r="12294" t="1137"/>
          <a:stretch/>
        </p:blipFill>
        <p:spPr>
          <a:xfrm>
            <a:off x="311700" y="1280475"/>
            <a:ext cx="3999901" cy="2808972"/>
          </a:xfrm>
          <a:prstGeom prst="rect">
            <a:avLst/>
          </a:prstGeom>
          <a:noFill/>
          <a:ln>
            <a:noFill/>
          </a:ln>
        </p:spPr>
      </p:pic>
      <p:sp>
        <p:nvSpPr>
          <p:cNvPr id="1363" name="Google Shape;1363;p1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6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1369" name="Google Shape;1369;p165"/>
          <p:cNvPicPr preferRelativeResize="0"/>
          <p:nvPr/>
        </p:nvPicPr>
        <p:blipFill rotWithShape="1">
          <a:blip r:embed="rId3">
            <a:alphaModFix/>
          </a:blip>
          <a:srcRect b="8592" l="15430" r="12294" t="1137"/>
          <a:stretch/>
        </p:blipFill>
        <p:spPr>
          <a:xfrm>
            <a:off x="311700" y="1280475"/>
            <a:ext cx="3999901" cy="2808972"/>
          </a:xfrm>
          <a:prstGeom prst="rect">
            <a:avLst/>
          </a:prstGeom>
          <a:noFill/>
          <a:ln>
            <a:noFill/>
          </a:ln>
        </p:spPr>
      </p:pic>
      <p:sp>
        <p:nvSpPr>
          <p:cNvPr id="1370" name="Google Shape;1370;p165"/>
          <p:cNvSpPr/>
          <p:nvPr/>
        </p:nvSpPr>
        <p:spPr>
          <a:xfrm>
            <a:off x="1144250" y="1223575"/>
            <a:ext cx="1382100" cy="271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1" name="Google Shape;1371;p165"/>
          <p:cNvCxnSpPr>
            <a:stCxn id="1370" idx="3"/>
          </p:cNvCxnSpPr>
          <p:nvPr/>
        </p:nvCxnSpPr>
        <p:spPr>
          <a:xfrm flipH="1" rot="10800000">
            <a:off x="2526350" y="1336975"/>
            <a:ext cx="3387600" cy="22500"/>
          </a:xfrm>
          <a:prstGeom prst="straightConnector1">
            <a:avLst/>
          </a:prstGeom>
          <a:noFill/>
          <a:ln cap="flat" cmpd="sng" w="19050">
            <a:solidFill>
              <a:schemeClr val="dk1"/>
            </a:solidFill>
            <a:prstDash val="solid"/>
            <a:round/>
            <a:headEnd len="sm" w="sm" type="none"/>
            <a:tailEnd len="med" w="med" type="triangle"/>
          </a:ln>
        </p:spPr>
      </p:cxnSp>
      <p:sp>
        <p:nvSpPr>
          <p:cNvPr id="1372" name="Google Shape;1372;p165"/>
          <p:cNvSpPr txBox="1"/>
          <p:nvPr/>
        </p:nvSpPr>
        <p:spPr>
          <a:xfrm>
            <a:off x="5923200" y="1124700"/>
            <a:ext cx="17241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Query string</a:t>
            </a:r>
            <a:endParaRPr b="1" i="0" sz="1800" u="none" cap="none" strike="noStrike">
              <a:solidFill>
                <a:srgbClr val="000000"/>
              </a:solidFill>
              <a:latin typeface="Arial"/>
              <a:ea typeface="Arial"/>
              <a:cs typeface="Arial"/>
              <a:sym typeface="Arial"/>
            </a:endParaRPr>
          </a:p>
        </p:txBody>
      </p:sp>
      <p:sp>
        <p:nvSpPr>
          <p:cNvPr id="1373" name="Google Shape;1373;p1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Audio responses from Alexa</a:t>
            </a:r>
            <a:endParaRPr/>
          </a:p>
        </p:txBody>
      </p:sp>
      <p:sp>
        <p:nvSpPr>
          <p:cNvPr id="1374" name="Google Shape;1374;p1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6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1380" name="Google Shape;1380;p166"/>
          <p:cNvPicPr preferRelativeResize="0"/>
          <p:nvPr/>
        </p:nvPicPr>
        <p:blipFill rotWithShape="1">
          <a:blip r:embed="rId3">
            <a:alphaModFix/>
          </a:blip>
          <a:srcRect b="8592" l="15430" r="12294" t="1137"/>
          <a:stretch/>
        </p:blipFill>
        <p:spPr>
          <a:xfrm>
            <a:off x="311700" y="1280475"/>
            <a:ext cx="3999901" cy="2808972"/>
          </a:xfrm>
          <a:prstGeom prst="rect">
            <a:avLst/>
          </a:prstGeom>
          <a:noFill/>
          <a:ln>
            <a:noFill/>
          </a:ln>
        </p:spPr>
      </p:pic>
      <p:sp>
        <p:nvSpPr>
          <p:cNvPr id="1381" name="Google Shape;1381;p166"/>
          <p:cNvSpPr/>
          <p:nvPr/>
        </p:nvSpPr>
        <p:spPr>
          <a:xfrm>
            <a:off x="1144250" y="1223575"/>
            <a:ext cx="1382100" cy="271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82" name="Google Shape;1382;p166"/>
          <p:cNvCxnSpPr>
            <a:stCxn id="1381" idx="3"/>
          </p:cNvCxnSpPr>
          <p:nvPr/>
        </p:nvCxnSpPr>
        <p:spPr>
          <a:xfrm flipH="1" rot="10800000">
            <a:off x="2526350" y="1336975"/>
            <a:ext cx="3387600" cy="22500"/>
          </a:xfrm>
          <a:prstGeom prst="straightConnector1">
            <a:avLst/>
          </a:prstGeom>
          <a:noFill/>
          <a:ln cap="flat" cmpd="sng" w="19050">
            <a:solidFill>
              <a:schemeClr val="dk1"/>
            </a:solidFill>
            <a:prstDash val="solid"/>
            <a:round/>
            <a:headEnd len="sm" w="sm" type="none"/>
            <a:tailEnd len="med" w="med" type="triangle"/>
          </a:ln>
        </p:spPr>
      </p:cxnSp>
      <p:sp>
        <p:nvSpPr>
          <p:cNvPr id="1383" name="Google Shape;1383;p166"/>
          <p:cNvSpPr txBox="1"/>
          <p:nvPr/>
        </p:nvSpPr>
        <p:spPr>
          <a:xfrm>
            <a:off x="5923200" y="1124700"/>
            <a:ext cx="17241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Query string</a:t>
            </a:r>
            <a:endParaRPr b="1" i="0" sz="1800" u="none" cap="none" strike="noStrike">
              <a:solidFill>
                <a:srgbClr val="000000"/>
              </a:solidFill>
              <a:latin typeface="Arial"/>
              <a:ea typeface="Arial"/>
              <a:cs typeface="Arial"/>
              <a:sym typeface="Arial"/>
            </a:endParaRPr>
          </a:p>
        </p:txBody>
      </p:sp>
      <p:sp>
        <p:nvSpPr>
          <p:cNvPr id="1384" name="Google Shape;1384;p166"/>
          <p:cNvSpPr/>
          <p:nvPr/>
        </p:nvSpPr>
        <p:spPr>
          <a:xfrm>
            <a:off x="311650" y="1563450"/>
            <a:ext cx="3999900" cy="1480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85" name="Google Shape;1385;p166"/>
          <p:cNvCxnSpPr/>
          <p:nvPr/>
        </p:nvCxnSpPr>
        <p:spPr>
          <a:xfrm>
            <a:off x="4278950" y="2350075"/>
            <a:ext cx="1623600" cy="6300"/>
          </a:xfrm>
          <a:prstGeom prst="straightConnector1">
            <a:avLst/>
          </a:prstGeom>
          <a:noFill/>
          <a:ln cap="flat" cmpd="sng" w="19050">
            <a:solidFill>
              <a:schemeClr val="dk1"/>
            </a:solidFill>
            <a:prstDash val="solid"/>
            <a:round/>
            <a:headEnd len="sm" w="sm" type="none"/>
            <a:tailEnd len="med" w="med" type="triangle"/>
          </a:ln>
        </p:spPr>
      </p:cxnSp>
      <p:sp>
        <p:nvSpPr>
          <p:cNvPr id="1386" name="Google Shape;1386;p166"/>
          <p:cNvSpPr txBox="1"/>
          <p:nvPr/>
        </p:nvSpPr>
        <p:spPr>
          <a:xfrm>
            <a:off x="5923200" y="2191500"/>
            <a:ext cx="22338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Product details</a:t>
            </a:r>
            <a:endParaRPr b="1" i="0" sz="1800" u="none" cap="none" strike="noStrike">
              <a:solidFill>
                <a:srgbClr val="000000"/>
              </a:solidFill>
              <a:latin typeface="Arial"/>
              <a:ea typeface="Arial"/>
              <a:cs typeface="Arial"/>
              <a:sym typeface="Arial"/>
            </a:endParaRPr>
          </a:p>
        </p:txBody>
      </p:sp>
      <p:sp>
        <p:nvSpPr>
          <p:cNvPr id="1387" name="Google Shape;1387;p1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Audio responses from Alexa</a:t>
            </a:r>
            <a:endParaRPr/>
          </a:p>
        </p:txBody>
      </p:sp>
      <p:sp>
        <p:nvSpPr>
          <p:cNvPr id="1388" name="Google Shape;1388;p1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6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1394" name="Google Shape;1394;p167"/>
          <p:cNvPicPr preferRelativeResize="0"/>
          <p:nvPr/>
        </p:nvPicPr>
        <p:blipFill rotWithShape="1">
          <a:blip r:embed="rId3">
            <a:alphaModFix/>
          </a:blip>
          <a:srcRect b="8592" l="15430" r="12294" t="1137"/>
          <a:stretch/>
        </p:blipFill>
        <p:spPr>
          <a:xfrm>
            <a:off x="311700" y="1280475"/>
            <a:ext cx="3999901" cy="2808972"/>
          </a:xfrm>
          <a:prstGeom prst="rect">
            <a:avLst/>
          </a:prstGeom>
          <a:noFill/>
          <a:ln>
            <a:noFill/>
          </a:ln>
        </p:spPr>
      </p:pic>
      <p:sp>
        <p:nvSpPr>
          <p:cNvPr id="1395" name="Google Shape;1395;p167"/>
          <p:cNvSpPr/>
          <p:nvPr/>
        </p:nvSpPr>
        <p:spPr>
          <a:xfrm>
            <a:off x="1144250" y="1223575"/>
            <a:ext cx="1382100" cy="271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67"/>
          <p:cNvSpPr/>
          <p:nvPr/>
        </p:nvSpPr>
        <p:spPr>
          <a:xfrm>
            <a:off x="426250" y="1619225"/>
            <a:ext cx="1318500" cy="27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67"/>
          <p:cNvSpPr/>
          <p:nvPr/>
        </p:nvSpPr>
        <p:spPr>
          <a:xfrm>
            <a:off x="311650" y="1563450"/>
            <a:ext cx="3999900" cy="1480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8" name="Google Shape;1398;p167"/>
          <p:cNvCxnSpPr>
            <a:stCxn id="1395" idx="3"/>
          </p:cNvCxnSpPr>
          <p:nvPr/>
        </p:nvCxnSpPr>
        <p:spPr>
          <a:xfrm flipH="1" rot="10800000">
            <a:off x="2526350" y="1336975"/>
            <a:ext cx="3387600" cy="22500"/>
          </a:xfrm>
          <a:prstGeom prst="straightConnector1">
            <a:avLst/>
          </a:prstGeom>
          <a:noFill/>
          <a:ln cap="flat" cmpd="sng" w="19050">
            <a:solidFill>
              <a:schemeClr val="dk1"/>
            </a:solidFill>
            <a:prstDash val="solid"/>
            <a:round/>
            <a:headEnd len="sm" w="sm" type="none"/>
            <a:tailEnd len="med" w="med" type="triangle"/>
          </a:ln>
        </p:spPr>
      </p:cxnSp>
      <p:cxnSp>
        <p:nvCxnSpPr>
          <p:cNvPr id="1399" name="Google Shape;1399;p167"/>
          <p:cNvCxnSpPr/>
          <p:nvPr/>
        </p:nvCxnSpPr>
        <p:spPr>
          <a:xfrm flipH="1" rot="10800000">
            <a:off x="1764350" y="1775575"/>
            <a:ext cx="4161000" cy="41100"/>
          </a:xfrm>
          <a:prstGeom prst="straightConnector1">
            <a:avLst/>
          </a:prstGeom>
          <a:noFill/>
          <a:ln cap="flat" cmpd="sng" w="19050">
            <a:solidFill>
              <a:schemeClr val="dk1"/>
            </a:solidFill>
            <a:prstDash val="solid"/>
            <a:round/>
            <a:headEnd len="sm" w="sm" type="none"/>
            <a:tailEnd len="med" w="med" type="triangle"/>
          </a:ln>
        </p:spPr>
      </p:cxnSp>
      <p:cxnSp>
        <p:nvCxnSpPr>
          <p:cNvPr id="1400" name="Google Shape;1400;p167"/>
          <p:cNvCxnSpPr/>
          <p:nvPr/>
        </p:nvCxnSpPr>
        <p:spPr>
          <a:xfrm>
            <a:off x="4278950" y="2350075"/>
            <a:ext cx="1623600" cy="6300"/>
          </a:xfrm>
          <a:prstGeom prst="straightConnector1">
            <a:avLst/>
          </a:prstGeom>
          <a:noFill/>
          <a:ln cap="flat" cmpd="sng" w="19050">
            <a:solidFill>
              <a:schemeClr val="dk1"/>
            </a:solidFill>
            <a:prstDash val="solid"/>
            <a:round/>
            <a:headEnd len="sm" w="sm" type="none"/>
            <a:tailEnd len="med" w="med" type="triangle"/>
          </a:ln>
        </p:spPr>
      </p:cxnSp>
      <p:sp>
        <p:nvSpPr>
          <p:cNvPr id="1401" name="Google Shape;1401;p167"/>
          <p:cNvSpPr txBox="1"/>
          <p:nvPr/>
        </p:nvSpPr>
        <p:spPr>
          <a:xfrm>
            <a:off x="5923200" y="1124700"/>
            <a:ext cx="17241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Query string</a:t>
            </a:r>
            <a:endParaRPr b="1" i="0" sz="1800" u="none" cap="none" strike="noStrike">
              <a:solidFill>
                <a:srgbClr val="000000"/>
              </a:solidFill>
              <a:latin typeface="Arial"/>
              <a:ea typeface="Arial"/>
              <a:cs typeface="Arial"/>
              <a:sym typeface="Arial"/>
            </a:endParaRPr>
          </a:p>
        </p:txBody>
      </p:sp>
      <p:sp>
        <p:nvSpPr>
          <p:cNvPr id="1402" name="Google Shape;1402;p167"/>
          <p:cNvSpPr txBox="1"/>
          <p:nvPr/>
        </p:nvSpPr>
        <p:spPr>
          <a:xfrm>
            <a:off x="5923200" y="1658100"/>
            <a:ext cx="22338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Brief explanation</a:t>
            </a:r>
            <a:endParaRPr b="1" i="0" sz="1800" u="none" cap="none" strike="noStrike">
              <a:solidFill>
                <a:srgbClr val="000000"/>
              </a:solidFill>
              <a:latin typeface="Arial"/>
              <a:ea typeface="Arial"/>
              <a:cs typeface="Arial"/>
              <a:sym typeface="Arial"/>
            </a:endParaRPr>
          </a:p>
        </p:txBody>
      </p:sp>
      <p:sp>
        <p:nvSpPr>
          <p:cNvPr id="1403" name="Google Shape;1403;p167"/>
          <p:cNvSpPr txBox="1"/>
          <p:nvPr/>
        </p:nvSpPr>
        <p:spPr>
          <a:xfrm>
            <a:off x="5923200" y="2191500"/>
            <a:ext cx="22338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Product details</a:t>
            </a:r>
            <a:endParaRPr b="1" i="0" sz="1800" u="none" cap="none" strike="noStrike">
              <a:solidFill>
                <a:srgbClr val="000000"/>
              </a:solidFill>
              <a:latin typeface="Arial"/>
              <a:ea typeface="Arial"/>
              <a:cs typeface="Arial"/>
              <a:sym typeface="Arial"/>
            </a:endParaRPr>
          </a:p>
        </p:txBody>
      </p:sp>
      <p:sp>
        <p:nvSpPr>
          <p:cNvPr id="1404" name="Google Shape;1404;p1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Audio responses from Alexa</a:t>
            </a:r>
            <a:endParaRPr/>
          </a:p>
        </p:txBody>
      </p:sp>
      <p:sp>
        <p:nvSpPr>
          <p:cNvPr id="1405" name="Google Shape;1405;p1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311700" y="445025"/>
            <a:ext cx="9295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Third party products (3P) Vs. Amazon private labels (PL)</a:t>
            </a:r>
            <a:endParaRPr sz="2700"/>
          </a:p>
        </p:txBody>
      </p:sp>
      <p:sp>
        <p:nvSpPr>
          <p:cNvPr id="400" name="Google Shape;400;p60"/>
          <p:cNvSpPr txBox="1"/>
          <p:nvPr>
            <p:ph idx="1" type="body"/>
          </p:nvPr>
        </p:nvSpPr>
        <p:spPr>
          <a:xfrm>
            <a:off x="6900" y="3670075"/>
            <a:ext cx="4853400" cy="105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solidFill>
                  <a:srgbClr val="000000"/>
                </a:solidFill>
              </a:rPr>
              <a:t>Many products from different 3P brands are sold on Amazon e.g., Duracell.</a:t>
            </a:r>
            <a:endParaRPr sz="1800">
              <a:solidFill>
                <a:srgbClr val="000000"/>
              </a:solidFill>
            </a:endParaRPr>
          </a:p>
        </p:txBody>
      </p:sp>
      <p:sp>
        <p:nvSpPr>
          <p:cNvPr id="401" name="Google Shape;401;p60"/>
          <p:cNvSpPr txBox="1"/>
          <p:nvPr>
            <p:ph idx="2" type="body"/>
          </p:nvPr>
        </p:nvSpPr>
        <p:spPr>
          <a:xfrm>
            <a:off x="4756200" y="3653875"/>
            <a:ext cx="4715700" cy="129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solidFill>
                  <a:srgbClr val="000000"/>
                </a:solidFill>
              </a:rPr>
              <a:t>Amazon also produces its own PL products under brand names e.g., AmazonBasics.</a:t>
            </a:r>
            <a:endParaRPr b="1" sz="1800">
              <a:solidFill>
                <a:srgbClr val="000000"/>
              </a:solidFill>
            </a:endParaRPr>
          </a:p>
        </p:txBody>
      </p:sp>
      <p:pic>
        <p:nvPicPr>
          <p:cNvPr id="402" name="Google Shape;402;p60"/>
          <p:cNvPicPr preferRelativeResize="0"/>
          <p:nvPr/>
        </p:nvPicPr>
        <p:blipFill rotWithShape="1">
          <a:blip r:embed="rId3">
            <a:alphaModFix/>
          </a:blip>
          <a:srcRect b="0" l="0" r="0" t="0"/>
          <a:stretch/>
        </p:blipFill>
        <p:spPr>
          <a:xfrm>
            <a:off x="4692375" y="1109500"/>
            <a:ext cx="4412749" cy="2163375"/>
          </a:xfrm>
          <a:prstGeom prst="rect">
            <a:avLst/>
          </a:prstGeom>
          <a:noFill/>
          <a:ln>
            <a:noFill/>
          </a:ln>
        </p:spPr>
      </p:pic>
      <p:sp>
        <p:nvSpPr>
          <p:cNvPr id="403" name="Google Shape;403;p60"/>
          <p:cNvSpPr/>
          <p:nvPr/>
        </p:nvSpPr>
        <p:spPr>
          <a:xfrm>
            <a:off x="6624650" y="1366850"/>
            <a:ext cx="638100" cy="109500"/>
          </a:xfrm>
          <a:prstGeom prst="rect">
            <a:avLst/>
          </a:prstGeom>
          <a:solidFill>
            <a:srgbClr val="00FF00">
              <a:alpha val="3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4" name="Google Shape;404;p60"/>
          <p:cNvPicPr preferRelativeResize="0"/>
          <p:nvPr/>
        </p:nvPicPr>
        <p:blipFill rotWithShape="1">
          <a:blip r:embed="rId4">
            <a:alphaModFix/>
          </a:blip>
          <a:srcRect b="0" l="0" r="0" t="0"/>
          <a:stretch/>
        </p:blipFill>
        <p:spPr>
          <a:xfrm>
            <a:off x="561252" y="1033300"/>
            <a:ext cx="3930097" cy="2408176"/>
          </a:xfrm>
          <a:prstGeom prst="rect">
            <a:avLst/>
          </a:prstGeom>
          <a:noFill/>
          <a:ln>
            <a:noFill/>
          </a:ln>
        </p:spPr>
      </p:pic>
      <p:sp>
        <p:nvSpPr>
          <p:cNvPr id="405" name="Google Shape;405;p60"/>
          <p:cNvSpPr/>
          <p:nvPr/>
        </p:nvSpPr>
        <p:spPr>
          <a:xfrm>
            <a:off x="2662250" y="1443050"/>
            <a:ext cx="638100" cy="138000"/>
          </a:xfrm>
          <a:prstGeom prst="rect">
            <a:avLst/>
          </a:prstGeom>
          <a:solidFill>
            <a:srgbClr val="00FF00">
              <a:alpha val="3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0"/>
          <p:cNvSpPr/>
          <p:nvPr/>
        </p:nvSpPr>
        <p:spPr>
          <a:xfrm>
            <a:off x="0" y="-14775"/>
            <a:ext cx="9252300" cy="5143500"/>
          </a:xfrm>
          <a:prstGeom prst="rect">
            <a:avLst/>
          </a:prstGeom>
          <a:solidFill>
            <a:srgbClr val="EEEEEE">
              <a:alpha val="87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0"/>
          <p:cNvSpPr txBox="1"/>
          <p:nvPr/>
        </p:nvSpPr>
        <p:spPr>
          <a:xfrm>
            <a:off x="717325" y="2276150"/>
            <a:ext cx="7807500" cy="856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0000"/>
                </a:solidFill>
                <a:latin typeface="Arial"/>
                <a:ea typeface="Arial"/>
                <a:cs typeface="Arial"/>
                <a:sym typeface="Arial"/>
              </a:rPr>
              <a:t>So, the marketplace (Amazon) is in direct competition with other third party (3P) brands on its own platform.</a:t>
            </a:r>
            <a:endParaRPr b="0" i="0" sz="2000" u="none" cap="none" strike="noStrike">
              <a:solidFill>
                <a:srgbClr val="FF0000"/>
              </a:solidFill>
              <a:latin typeface="Arial"/>
              <a:ea typeface="Arial"/>
              <a:cs typeface="Arial"/>
              <a:sym typeface="Arial"/>
            </a:endParaRPr>
          </a:p>
        </p:txBody>
      </p:sp>
      <p:sp>
        <p:nvSpPr>
          <p:cNvPr id="408" name="Google Shape;408;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6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1411" name="Google Shape;1411;p168"/>
          <p:cNvPicPr preferRelativeResize="0"/>
          <p:nvPr/>
        </p:nvPicPr>
        <p:blipFill rotWithShape="1">
          <a:blip r:embed="rId3">
            <a:alphaModFix/>
          </a:blip>
          <a:srcRect b="8592" l="15430" r="12294" t="1137"/>
          <a:stretch/>
        </p:blipFill>
        <p:spPr>
          <a:xfrm>
            <a:off x="311700" y="1280475"/>
            <a:ext cx="3999901" cy="2808972"/>
          </a:xfrm>
          <a:prstGeom prst="rect">
            <a:avLst/>
          </a:prstGeom>
          <a:noFill/>
          <a:ln>
            <a:noFill/>
          </a:ln>
        </p:spPr>
      </p:pic>
      <p:sp>
        <p:nvSpPr>
          <p:cNvPr id="1412" name="Google Shape;1412;p168"/>
          <p:cNvSpPr/>
          <p:nvPr/>
        </p:nvSpPr>
        <p:spPr>
          <a:xfrm>
            <a:off x="1144250" y="1223575"/>
            <a:ext cx="1382100" cy="271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68"/>
          <p:cNvSpPr/>
          <p:nvPr/>
        </p:nvSpPr>
        <p:spPr>
          <a:xfrm>
            <a:off x="426250" y="1619225"/>
            <a:ext cx="1318500" cy="27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68"/>
          <p:cNvSpPr/>
          <p:nvPr/>
        </p:nvSpPr>
        <p:spPr>
          <a:xfrm>
            <a:off x="311650" y="1563450"/>
            <a:ext cx="3999900" cy="1480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68"/>
          <p:cNvSpPr/>
          <p:nvPr/>
        </p:nvSpPr>
        <p:spPr>
          <a:xfrm>
            <a:off x="311700" y="3143225"/>
            <a:ext cx="2498100" cy="2718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6" name="Google Shape;1416;p168"/>
          <p:cNvCxnSpPr>
            <a:stCxn id="1412" idx="3"/>
          </p:cNvCxnSpPr>
          <p:nvPr/>
        </p:nvCxnSpPr>
        <p:spPr>
          <a:xfrm flipH="1" rot="10800000">
            <a:off x="2526350" y="1336975"/>
            <a:ext cx="3387600" cy="22500"/>
          </a:xfrm>
          <a:prstGeom prst="straightConnector1">
            <a:avLst/>
          </a:prstGeom>
          <a:noFill/>
          <a:ln cap="flat" cmpd="sng" w="19050">
            <a:solidFill>
              <a:schemeClr val="dk1"/>
            </a:solidFill>
            <a:prstDash val="solid"/>
            <a:round/>
            <a:headEnd len="sm" w="sm" type="none"/>
            <a:tailEnd len="med" w="med" type="triangle"/>
          </a:ln>
        </p:spPr>
      </p:cxnSp>
      <p:cxnSp>
        <p:nvCxnSpPr>
          <p:cNvPr id="1417" name="Google Shape;1417;p168"/>
          <p:cNvCxnSpPr/>
          <p:nvPr/>
        </p:nvCxnSpPr>
        <p:spPr>
          <a:xfrm flipH="1" rot="10800000">
            <a:off x="1764350" y="1775575"/>
            <a:ext cx="4161000" cy="41100"/>
          </a:xfrm>
          <a:prstGeom prst="straightConnector1">
            <a:avLst/>
          </a:prstGeom>
          <a:noFill/>
          <a:ln cap="flat" cmpd="sng" w="19050">
            <a:solidFill>
              <a:schemeClr val="dk1"/>
            </a:solidFill>
            <a:prstDash val="solid"/>
            <a:round/>
            <a:headEnd len="sm" w="sm" type="none"/>
            <a:tailEnd len="med" w="med" type="triangle"/>
          </a:ln>
        </p:spPr>
      </p:cxnSp>
      <p:cxnSp>
        <p:nvCxnSpPr>
          <p:cNvPr id="1418" name="Google Shape;1418;p168"/>
          <p:cNvCxnSpPr/>
          <p:nvPr/>
        </p:nvCxnSpPr>
        <p:spPr>
          <a:xfrm>
            <a:off x="4278950" y="2350075"/>
            <a:ext cx="1623600" cy="6300"/>
          </a:xfrm>
          <a:prstGeom prst="straightConnector1">
            <a:avLst/>
          </a:prstGeom>
          <a:noFill/>
          <a:ln cap="flat" cmpd="sng" w="19050">
            <a:solidFill>
              <a:schemeClr val="dk1"/>
            </a:solidFill>
            <a:prstDash val="solid"/>
            <a:round/>
            <a:headEnd len="sm" w="sm" type="none"/>
            <a:tailEnd len="med" w="med" type="triangle"/>
          </a:ln>
        </p:spPr>
      </p:cxnSp>
      <p:cxnSp>
        <p:nvCxnSpPr>
          <p:cNvPr id="1419" name="Google Shape;1419;p168"/>
          <p:cNvCxnSpPr/>
          <p:nvPr/>
        </p:nvCxnSpPr>
        <p:spPr>
          <a:xfrm flipH="1" rot="10800000">
            <a:off x="2831150" y="3387475"/>
            <a:ext cx="3026100" cy="29400"/>
          </a:xfrm>
          <a:prstGeom prst="straightConnector1">
            <a:avLst/>
          </a:prstGeom>
          <a:noFill/>
          <a:ln cap="flat" cmpd="sng" w="19050">
            <a:solidFill>
              <a:schemeClr val="dk1"/>
            </a:solidFill>
            <a:prstDash val="solid"/>
            <a:round/>
            <a:headEnd len="sm" w="sm" type="none"/>
            <a:tailEnd len="med" w="med" type="triangle"/>
          </a:ln>
        </p:spPr>
      </p:cxnSp>
      <p:sp>
        <p:nvSpPr>
          <p:cNvPr id="1420" name="Google Shape;1420;p168"/>
          <p:cNvSpPr txBox="1"/>
          <p:nvPr/>
        </p:nvSpPr>
        <p:spPr>
          <a:xfrm>
            <a:off x="5923200" y="1124700"/>
            <a:ext cx="17241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Query string</a:t>
            </a:r>
            <a:endParaRPr b="1" i="0" sz="1800" u="none" cap="none" strike="noStrike">
              <a:solidFill>
                <a:srgbClr val="000000"/>
              </a:solidFill>
              <a:latin typeface="Arial"/>
              <a:ea typeface="Arial"/>
              <a:cs typeface="Arial"/>
              <a:sym typeface="Arial"/>
            </a:endParaRPr>
          </a:p>
        </p:txBody>
      </p:sp>
      <p:sp>
        <p:nvSpPr>
          <p:cNvPr id="1421" name="Google Shape;1421;p168"/>
          <p:cNvSpPr txBox="1"/>
          <p:nvPr/>
        </p:nvSpPr>
        <p:spPr>
          <a:xfrm>
            <a:off x="5923200" y="1658100"/>
            <a:ext cx="22338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Brief explanation</a:t>
            </a:r>
            <a:endParaRPr b="1" i="0" sz="1800" u="none" cap="none" strike="noStrike">
              <a:solidFill>
                <a:srgbClr val="000000"/>
              </a:solidFill>
              <a:latin typeface="Arial"/>
              <a:ea typeface="Arial"/>
              <a:cs typeface="Arial"/>
              <a:sym typeface="Arial"/>
            </a:endParaRPr>
          </a:p>
        </p:txBody>
      </p:sp>
      <p:sp>
        <p:nvSpPr>
          <p:cNvPr id="1422" name="Google Shape;1422;p168"/>
          <p:cNvSpPr txBox="1"/>
          <p:nvPr/>
        </p:nvSpPr>
        <p:spPr>
          <a:xfrm>
            <a:off x="5923200" y="2191500"/>
            <a:ext cx="22338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Product details</a:t>
            </a:r>
            <a:endParaRPr b="1" i="0" sz="1800" u="none" cap="none" strike="noStrike">
              <a:solidFill>
                <a:srgbClr val="000000"/>
              </a:solidFill>
              <a:latin typeface="Arial"/>
              <a:ea typeface="Arial"/>
              <a:cs typeface="Arial"/>
              <a:sym typeface="Arial"/>
            </a:endParaRPr>
          </a:p>
        </p:txBody>
      </p:sp>
      <p:sp>
        <p:nvSpPr>
          <p:cNvPr id="1423" name="Google Shape;1423;p168"/>
          <p:cNvSpPr txBox="1"/>
          <p:nvPr/>
        </p:nvSpPr>
        <p:spPr>
          <a:xfrm>
            <a:off x="5923200" y="3105900"/>
            <a:ext cx="22338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Default action</a:t>
            </a:r>
            <a:endParaRPr b="1" i="0" sz="1800" u="none" cap="none" strike="noStrike">
              <a:solidFill>
                <a:srgbClr val="000000"/>
              </a:solidFill>
              <a:latin typeface="Arial"/>
              <a:ea typeface="Arial"/>
              <a:cs typeface="Arial"/>
              <a:sym typeface="Arial"/>
            </a:endParaRPr>
          </a:p>
        </p:txBody>
      </p:sp>
      <p:sp>
        <p:nvSpPr>
          <p:cNvPr id="1424" name="Google Shape;1424;p1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Audio responses from Alexa</a:t>
            </a:r>
            <a:endParaRPr/>
          </a:p>
        </p:txBody>
      </p:sp>
      <p:sp>
        <p:nvSpPr>
          <p:cNvPr id="1425" name="Google Shape;1425;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E-commerce search through Smart Speakers</a:t>
            </a:r>
            <a:endParaRPr/>
          </a:p>
        </p:txBody>
      </p:sp>
      <p:sp>
        <p:nvSpPr>
          <p:cNvPr id="1431" name="Google Shape;1431;p169"/>
          <p:cNvSpPr txBox="1"/>
          <p:nvPr>
            <p:ph idx="1" type="body"/>
          </p:nvPr>
        </p:nvSpPr>
        <p:spPr>
          <a:xfrm>
            <a:off x="311700" y="1304875"/>
            <a:ext cx="51378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sz="1800">
                <a:solidFill>
                  <a:schemeClr val="dk1"/>
                </a:solidFill>
              </a:rPr>
              <a:t>Smart speakers are powered by voice assistants (VAs)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Customers utter a query string</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The details of a </a:t>
            </a:r>
            <a:r>
              <a:rPr b="1" lang="en" sz="1800">
                <a:solidFill>
                  <a:schemeClr val="dk1"/>
                </a:solidFill>
              </a:rPr>
              <a:t>single product</a:t>
            </a:r>
            <a:r>
              <a:rPr lang="en" sz="1800">
                <a:solidFill>
                  <a:schemeClr val="dk1"/>
                </a:solidFill>
              </a:rPr>
              <a:t> is told</a:t>
            </a:r>
            <a:endParaRPr sz="1800">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Audio response with a brief explanation</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Default action of adding the product to cart</a:t>
            </a:r>
            <a:endParaRPr sz="1400">
              <a:solidFill>
                <a:schemeClr val="dk1"/>
              </a:solidFill>
            </a:endParaRPr>
          </a:p>
          <a:p>
            <a:pPr indent="-342900" lvl="0" marL="457200" rtl="0" algn="l">
              <a:lnSpc>
                <a:spcPct val="150000"/>
              </a:lnSpc>
              <a:spcBef>
                <a:spcPts val="0"/>
              </a:spcBef>
              <a:spcAft>
                <a:spcPts val="0"/>
              </a:spcAft>
              <a:buClr>
                <a:srgbClr val="FF0000"/>
              </a:buClr>
              <a:buSzPts val="1800"/>
              <a:buChar char="❖"/>
            </a:pPr>
            <a:r>
              <a:rPr lang="en" sz="1800">
                <a:solidFill>
                  <a:srgbClr val="FF0000"/>
                </a:solidFill>
              </a:rPr>
              <a:t>Unlike traditional product search, customers do not have many options to choose from.</a:t>
            </a:r>
            <a:endParaRPr sz="1800">
              <a:solidFill>
                <a:srgbClr val="FF0000"/>
              </a:solidFill>
            </a:endParaRPr>
          </a:p>
        </p:txBody>
      </p:sp>
      <p:sp>
        <p:nvSpPr>
          <p:cNvPr id="1432" name="Google Shape;1432;p169"/>
          <p:cNvSpPr txBox="1"/>
          <p:nvPr/>
        </p:nvSpPr>
        <p:spPr>
          <a:xfrm>
            <a:off x="3581400" y="4876800"/>
            <a:ext cx="8933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3"/>
              </a:rPr>
              <a:t>https://mindstreammediagroup.com/introduction-smart-speakers-voice-search-brand-advertisers/</a:t>
            </a:r>
            <a:endParaRPr b="0" i="0" sz="1000" u="none" cap="none" strike="noStrike">
              <a:solidFill>
                <a:schemeClr val="dk1"/>
              </a:solidFill>
              <a:latin typeface="Arial"/>
              <a:ea typeface="Arial"/>
              <a:cs typeface="Arial"/>
              <a:sym typeface="Arial"/>
            </a:endParaRPr>
          </a:p>
        </p:txBody>
      </p:sp>
      <p:pic>
        <p:nvPicPr>
          <p:cNvPr id="1433" name="Google Shape;1433;p169"/>
          <p:cNvPicPr preferRelativeResize="0"/>
          <p:nvPr/>
        </p:nvPicPr>
        <p:blipFill rotWithShape="1">
          <a:blip r:embed="rId4">
            <a:alphaModFix/>
          </a:blip>
          <a:srcRect b="0" l="0" r="0" t="0"/>
          <a:stretch/>
        </p:blipFill>
        <p:spPr>
          <a:xfrm>
            <a:off x="5601900" y="1170125"/>
            <a:ext cx="3124253" cy="3340692"/>
          </a:xfrm>
          <a:prstGeom prst="rect">
            <a:avLst/>
          </a:prstGeom>
          <a:noFill/>
          <a:ln>
            <a:noFill/>
          </a:ln>
        </p:spPr>
      </p:pic>
      <p:sp>
        <p:nvSpPr>
          <p:cNvPr id="1434" name="Google Shape;1434;p1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 this paper</a:t>
            </a:r>
            <a:endParaRPr/>
          </a:p>
        </p:txBody>
      </p:sp>
      <p:sp>
        <p:nvSpPr>
          <p:cNvPr id="1440" name="Google Shape;1440;p170"/>
          <p:cNvSpPr txBox="1"/>
          <p:nvPr/>
        </p:nvSpPr>
        <p:spPr>
          <a:xfrm>
            <a:off x="10592900" y="1710725"/>
            <a:ext cx="65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70"/>
          <p:cNvSpPr txBox="1"/>
          <p:nvPr/>
        </p:nvSpPr>
        <p:spPr>
          <a:xfrm>
            <a:off x="4843650" y="1553025"/>
            <a:ext cx="3872700" cy="101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000000"/>
                </a:solidFill>
                <a:latin typeface="Arial"/>
                <a:ea typeface="Arial"/>
                <a:cs typeface="Arial"/>
                <a:sym typeface="Arial"/>
              </a:rPr>
              <a:t>RQ 1: How do customers interpret the explanations given in the audio response by the VA?</a:t>
            </a:r>
            <a:endParaRPr b="1" i="1" sz="1800" u="none" cap="none" strike="noStrike">
              <a:solidFill>
                <a:srgbClr val="000000"/>
              </a:solidFill>
              <a:latin typeface="Arial"/>
              <a:ea typeface="Arial"/>
              <a:cs typeface="Arial"/>
              <a:sym typeface="Arial"/>
            </a:endParaRPr>
          </a:p>
        </p:txBody>
      </p:sp>
      <p:sp>
        <p:nvSpPr>
          <p:cNvPr id="1442" name="Google Shape;1442;p170"/>
          <p:cNvSpPr txBox="1"/>
          <p:nvPr/>
        </p:nvSpPr>
        <p:spPr>
          <a:xfrm>
            <a:off x="4843650" y="3381825"/>
            <a:ext cx="3872700" cy="101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000000"/>
                </a:solidFill>
                <a:latin typeface="Arial"/>
                <a:ea typeface="Arial"/>
                <a:cs typeface="Arial"/>
                <a:sym typeface="Arial"/>
              </a:rPr>
              <a:t>RQ 2: How fair is the default action by the VA?</a:t>
            </a:r>
            <a:endParaRPr b="1"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1" sz="1800" u="none" cap="none" strike="noStrike">
              <a:solidFill>
                <a:srgbClr val="000000"/>
              </a:solidFill>
              <a:latin typeface="Arial"/>
              <a:ea typeface="Arial"/>
              <a:cs typeface="Arial"/>
              <a:sym typeface="Arial"/>
            </a:endParaRPr>
          </a:p>
        </p:txBody>
      </p:sp>
      <p:pic>
        <p:nvPicPr>
          <p:cNvPr id="1443" name="Google Shape;1443;p170"/>
          <p:cNvPicPr preferRelativeResize="0"/>
          <p:nvPr/>
        </p:nvPicPr>
        <p:blipFill rotWithShape="1">
          <a:blip r:embed="rId3">
            <a:alphaModFix/>
          </a:blip>
          <a:srcRect b="0" l="0" r="0" t="0"/>
          <a:stretch/>
        </p:blipFill>
        <p:spPr>
          <a:xfrm>
            <a:off x="423551" y="1000075"/>
            <a:ext cx="3794124" cy="4057000"/>
          </a:xfrm>
          <a:prstGeom prst="rect">
            <a:avLst/>
          </a:prstGeom>
          <a:noFill/>
          <a:ln>
            <a:noFill/>
          </a:ln>
        </p:spPr>
      </p:pic>
      <p:sp>
        <p:nvSpPr>
          <p:cNvPr id="1444" name="Google Shape;1444;p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7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a:t>Why are these questions important?</a:t>
            </a:r>
            <a:endParaRPr/>
          </a:p>
        </p:txBody>
      </p:sp>
      <p:sp>
        <p:nvSpPr>
          <p:cNvPr id="1450" name="Google Shape;1450;p1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72"/>
          <p:cNvSpPr txBox="1"/>
          <p:nvPr>
            <p:ph idx="4294967295"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Gap in explanation and Interpretation of customers</a:t>
            </a:r>
            <a:endParaRPr/>
          </a:p>
        </p:txBody>
      </p:sp>
      <p:sp>
        <p:nvSpPr>
          <p:cNvPr id="1456" name="Google Shape;1456;p1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73"/>
          <p:cNvSpPr/>
          <p:nvPr/>
        </p:nvSpPr>
        <p:spPr>
          <a:xfrm>
            <a:off x="174625" y="1467800"/>
            <a:ext cx="1023900" cy="1041900"/>
          </a:xfrm>
          <a:prstGeom prst="smileyFace">
            <a:avLst>
              <a:gd fmla="val -621"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73"/>
          <p:cNvSpPr/>
          <p:nvPr/>
        </p:nvSpPr>
        <p:spPr>
          <a:xfrm>
            <a:off x="849750" y="1014725"/>
            <a:ext cx="2307000" cy="434100"/>
          </a:xfrm>
          <a:prstGeom prst="wedgeRectCallout">
            <a:avLst>
              <a:gd fmla="val -41176" name="adj1"/>
              <a:gd fmla="val 7710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73"/>
          <p:cNvSpPr txBox="1"/>
          <p:nvPr/>
        </p:nvSpPr>
        <p:spPr>
          <a:xfrm>
            <a:off x="855000" y="1059956"/>
            <a:ext cx="2228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Alexa buy me a backpack</a:t>
            </a:r>
            <a:endParaRPr b="1" i="0" sz="1300" u="none" cap="none" strike="noStrike">
              <a:solidFill>
                <a:srgbClr val="000000"/>
              </a:solidFill>
              <a:latin typeface="Arial"/>
              <a:ea typeface="Arial"/>
              <a:cs typeface="Arial"/>
              <a:sym typeface="Arial"/>
            </a:endParaRPr>
          </a:p>
        </p:txBody>
      </p:sp>
      <p:pic>
        <p:nvPicPr>
          <p:cNvPr id="1464" name="Google Shape;1464;p173"/>
          <p:cNvPicPr preferRelativeResize="0"/>
          <p:nvPr/>
        </p:nvPicPr>
        <p:blipFill rotWithShape="1">
          <a:blip r:embed="rId3">
            <a:alphaModFix/>
          </a:blip>
          <a:srcRect b="26585" l="22991" r="23725" t="20609"/>
          <a:stretch/>
        </p:blipFill>
        <p:spPr>
          <a:xfrm>
            <a:off x="3257930" y="2263400"/>
            <a:ext cx="1135045" cy="1041900"/>
          </a:xfrm>
          <a:prstGeom prst="rect">
            <a:avLst/>
          </a:prstGeom>
          <a:noFill/>
          <a:ln>
            <a:noFill/>
          </a:ln>
        </p:spPr>
      </p:pic>
      <p:sp>
        <p:nvSpPr>
          <p:cNvPr id="1465" name="Google Shape;1465;p173"/>
          <p:cNvSpPr/>
          <p:nvPr/>
        </p:nvSpPr>
        <p:spPr>
          <a:xfrm flipH="1">
            <a:off x="1383150" y="1852925"/>
            <a:ext cx="2307000" cy="434100"/>
          </a:xfrm>
          <a:prstGeom prst="wedgeRectCallout">
            <a:avLst>
              <a:gd fmla="val -41176" name="adj1"/>
              <a:gd fmla="val 7710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73"/>
          <p:cNvSpPr txBox="1"/>
          <p:nvPr/>
        </p:nvSpPr>
        <p:spPr>
          <a:xfrm>
            <a:off x="1367575" y="1834125"/>
            <a:ext cx="1954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A top result is P …</a:t>
            </a:r>
            <a:endParaRPr b="1" i="0" sz="1300" u="none" cap="none" strike="noStrike">
              <a:solidFill>
                <a:srgbClr val="000000"/>
              </a:solidFill>
              <a:latin typeface="Arial"/>
              <a:ea typeface="Arial"/>
              <a:cs typeface="Arial"/>
              <a:sym typeface="Arial"/>
            </a:endParaRPr>
          </a:p>
        </p:txBody>
      </p:sp>
      <p:sp>
        <p:nvSpPr>
          <p:cNvPr id="1467" name="Google Shape;1467;p173"/>
          <p:cNvSpPr/>
          <p:nvPr/>
        </p:nvSpPr>
        <p:spPr>
          <a:xfrm>
            <a:off x="174625" y="4058600"/>
            <a:ext cx="1023900" cy="1041900"/>
          </a:xfrm>
          <a:prstGeom prst="smileyFace">
            <a:avLst>
              <a:gd fmla="val 465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73"/>
          <p:cNvSpPr/>
          <p:nvPr/>
        </p:nvSpPr>
        <p:spPr>
          <a:xfrm>
            <a:off x="849750" y="3229100"/>
            <a:ext cx="2307000" cy="810600"/>
          </a:xfrm>
          <a:prstGeom prst="wedgeRectCallout">
            <a:avLst>
              <a:gd fmla="val -36272" name="adj1"/>
              <a:gd fmla="val 77902"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73"/>
          <p:cNvSpPr txBox="1"/>
          <p:nvPr/>
        </p:nvSpPr>
        <p:spPr>
          <a:xfrm>
            <a:off x="855000" y="3269750"/>
            <a:ext cx="24573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Aah!!! Nice!  It must be very good as Alexa said it is </a:t>
            </a:r>
            <a:r>
              <a:rPr b="1" i="0" lang="en" sz="1300" u="none" cap="none" strike="noStrike">
                <a:solidFill>
                  <a:srgbClr val="FF0000"/>
                </a:solidFill>
                <a:latin typeface="Arial"/>
                <a:ea typeface="Arial"/>
                <a:cs typeface="Arial"/>
                <a:sym typeface="Arial"/>
              </a:rPr>
              <a:t>the top result</a:t>
            </a:r>
            <a:r>
              <a:rPr b="1" i="0" lang="en" sz="1300" u="none" cap="none" strike="noStrike">
                <a:solidFill>
                  <a:srgbClr val="000000"/>
                </a:solidFill>
                <a:latin typeface="Arial"/>
                <a:ea typeface="Arial"/>
                <a:cs typeface="Arial"/>
                <a:sym typeface="Arial"/>
              </a:rPr>
              <a:t> on Amazon.</a:t>
            </a:r>
            <a:endParaRPr b="1" i="0" sz="1300" u="none" cap="none" strike="noStrike">
              <a:solidFill>
                <a:srgbClr val="000000"/>
              </a:solidFill>
              <a:latin typeface="Arial"/>
              <a:ea typeface="Arial"/>
              <a:cs typeface="Arial"/>
              <a:sym typeface="Arial"/>
            </a:endParaRPr>
          </a:p>
        </p:txBody>
      </p:sp>
      <p:sp>
        <p:nvSpPr>
          <p:cNvPr id="1470" name="Google Shape;1470;p173"/>
          <p:cNvSpPr txBox="1"/>
          <p:nvPr>
            <p:ph idx="4294967295"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Gap in explanation and Interpretation of customers</a:t>
            </a:r>
            <a:endParaRPr/>
          </a:p>
        </p:txBody>
      </p:sp>
      <p:sp>
        <p:nvSpPr>
          <p:cNvPr id="1471" name="Google Shape;1471;p1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74"/>
          <p:cNvSpPr/>
          <p:nvPr/>
        </p:nvSpPr>
        <p:spPr>
          <a:xfrm>
            <a:off x="174625" y="1467800"/>
            <a:ext cx="1023900" cy="1041900"/>
          </a:xfrm>
          <a:prstGeom prst="smileyFace">
            <a:avLst>
              <a:gd fmla="val -621"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74"/>
          <p:cNvSpPr/>
          <p:nvPr/>
        </p:nvSpPr>
        <p:spPr>
          <a:xfrm>
            <a:off x="849750" y="1014725"/>
            <a:ext cx="2307000" cy="434100"/>
          </a:xfrm>
          <a:prstGeom prst="wedgeRectCallout">
            <a:avLst>
              <a:gd fmla="val -41176" name="adj1"/>
              <a:gd fmla="val 7710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74"/>
          <p:cNvSpPr txBox="1"/>
          <p:nvPr/>
        </p:nvSpPr>
        <p:spPr>
          <a:xfrm>
            <a:off x="855000" y="1059956"/>
            <a:ext cx="2228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Alexa buy me a backpack</a:t>
            </a:r>
            <a:endParaRPr b="1" i="0" sz="1300" u="none" cap="none" strike="noStrike">
              <a:solidFill>
                <a:srgbClr val="000000"/>
              </a:solidFill>
              <a:latin typeface="Arial"/>
              <a:ea typeface="Arial"/>
              <a:cs typeface="Arial"/>
              <a:sym typeface="Arial"/>
            </a:endParaRPr>
          </a:p>
        </p:txBody>
      </p:sp>
      <p:pic>
        <p:nvPicPr>
          <p:cNvPr id="1479" name="Google Shape;1479;p174"/>
          <p:cNvPicPr preferRelativeResize="0"/>
          <p:nvPr/>
        </p:nvPicPr>
        <p:blipFill rotWithShape="1">
          <a:blip r:embed="rId3">
            <a:alphaModFix/>
          </a:blip>
          <a:srcRect b="26585" l="22991" r="23725" t="20609"/>
          <a:stretch/>
        </p:blipFill>
        <p:spPr>
          <a:xfrm>
            <a:off x="3257930" y="2263400"/>
            <a:ext cx="1135045" cy="1041900"/>
          </a:xfrm>
          <a:prstGeom prst="rect">
            <a:avLst/>
          </a:prstGeom>
          <a:noFill/>
          <a:ln>
            <a:noFill/>
          </a:ln>
        </p:spPr>
      </p:pic>
      <p:sp>
        <p:nvSpPr>
          <p:cNvPr id="1480" name="Google Shape;1480;p174"/>
          <p:cNvSpPr/>
          <p:nvPr/>
        </p:nvSpPr>
        <p:spPr>
          <a:xfrm flipH="1">
            <a:off x="1383150" y="1852925"/>
            <a:ext cx="2307000" cy="434100"/>
          </a:xfrm>
          <a:prstGeom prst="wedgeRectCallout">
            <a:avLst>
              <a:gd fmla="val -41176" name="adj1"/>
              <a:gd fmla="val 7710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74"/>
          <p:cNvSpPr txBox="1"/>
          <p:nvPr/>
        </p:nvSpPr>
        <p:spPr>
          <a:xfrm>
            <a:off x="1367575" y="1834125"/>
            <a:ext cx="1954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A top result is P …</a:t>
            </a:r>
            <a:endParaRPr b="1" i="0" sz="1300" u="none" cap="none" strike="noStrike">
              <a:solidFill>
                <a:srgbClr val="000000"/>
              </a:solidFill>
              <a:latin typeface="Arial"/>
              <a:ea typeface="Arial"/>
              <a:cs typeface="Arial"/>
              <a:sym typeface="Arial"/>
            </a:endParaRPr>
          </a:p>
        </p:txBody>
      </p:sp>
      <p:sp>
        <p:nvSpPr>
          <p:cNvPr id="1482" name="Google Shape;1482;p174"/>
          <p:cNvSpPr/>
          <p:nvPr/>
        </p:nvSpPr>
        <p:spPr>
          <a:xfrm>
            <a:off x="174625" y="4058600"/>
            <a:ext cx="1023900" cy="1041900"/>
          </a:xfrm>
          <a:prstGeom prst="smileyFace">
            <a:avLst>
              <a:gd fmla="val 465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74"/>
          <p:cNvSpPr txBox="1"/>
          <p:nvPr/>
        </p:nvSpPr>
        <p:spPr>
          <a:xfrm>
            <a:off x="855000" y="3269750"/>
            <a:ext cx="24573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Aah!!! Nice!  It must be very good as Alexa said it is </a:t>
            </a:r>
            <a:r>
              <a:rPr b="1" i="0" lang="en" sz="1300" u="none" cap="none" strike="noStrike">
                <a:solidFill>
                  <a:srgbClr val="FF0000"/>
                </a:solidFill>
                <a:latin typeface="Arial"/>
                <a:ea typeface="Arial"/>
                <a:cs typeface="Arial"/>
                <a:sym typeface="Arial"/>
              </a:rPr>
              <a:t>the top result </a:t>
            </a:r>
            <a:r>
              <a:rPr b="1" i="0" lang="en" sz="1300" u="none" cap="none" strike="noStrike">
                <a:solidFill>
                  <a:srgbClr val="000000"/>
                </a:solidFill>
                <a:latin typeface="Arial"/>
                <a:ea typeface="Arial"/>
                <a:cs typeface="Arial"/>
                <a:sym typeface="Arial"/>
              </a:rPr>
              <a:t>on Amazon.</a:t>
            </a:r>
            <a:endParaRPr b="1" i="0" sz="1300" u="none" cap="none" strike="noStrike">
              <a:solidFill>
                <a:srgbClr val="000000"/>
              </a:solidFill>
              <a:latin typeface="Arial"/>
              <a:ea typeface="Arial"/>
              <a:cs typeface="Arial"/>
              <a:sym typeface="Arial"/>
            </a:endParaRPr>
          </a:p>
        </p:txBody>
      </p:sp>
      <p:sp>
        <p:nvSpPr>
          <p:cNvPr id="1484" name="Google Shape;1484;p174"/>
          <p:cNvSpPr/>
          <p:nvPr/>
        </p:nvSpPr>
        <p:spPr>
          <a:xfrm>
            <a:off x="4975225" y="1239200"/>
            <a:ext cx="1023900" cy="1041900"/>
          </a:xfrm>
          <a:prstGeom prst="smileyFace">
            <a:avLst>
              <a:gd fmla="val -621"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74"/>
          <p:cNvSpPr/>
          <p:nvPr/>
        </p:nvSpPr>
        <p:spPr>
          <a:xfrm>
            <a:off x="7111225" y="1047400"/>
            <a:ext cx="1981200" cy="1478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6" name="Google Shape;1486;p174"/>
          <p:cNvPicPr preferRelativeResize="0"/>
          <p:nvPr/>
        </p:nvPicPr>
        <p:blipFill rotWithShape="1">
          <a:blip r:embed="rId4">
            <a:alphaModFix/>
          </a:blip>
          <a:srcRect b="84415" l="0" r="1204" t="0"/>
          <a:stretch/>
        </p:blipFill>
        <p:spPr>
          <a:xfrm>
            <a:off x="7111225" y="1047400"/>
            <a:ext cx="1981400" cy="191163"/>
          </a:xfrm>
          <a:prstGeom prst="rect">
            <a:avLst/>
          </a:prstGeom>
          <a:noFill/>
          <a:ln>
            <a:noFill/>
          </a:ln>
        </p:spPr>
      </p:pic>
      <p:sp>
        <p:nvSpPr>
          <p:cNvPr id="1487" name="Google Shape;1487;p174"/>
          <p:cNvSpPr/>
          <p:nvPr/>
        </p:nvSpPr>
        <p:spPr>
          <a:xfrm>
            <a:off x="7269483" y="1335125"/>
            <a:ext cx="291600" cy="3309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74"/>
          <p:cNvSpPr/>
          <p:nvPr/>
        </p:nvSpPr>
        <p:spPr>
          <a:xfrm>
            <a:off x="7706133" y="1335125"/>
            <a:ext cx="291600" cy="3309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74"/>
          <p:cNvSpPr/>
          <p:nvPr/>
        </p:nvSpPr>
        <p:spPr>
          <a:xfrm>
            <a:off x="8160977" y="1335125"/>
            <a:ext cx="291600" cy="3309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74"/>
          <p:cNvSpPr/>
          <p:nvPr/>
        </p:nvSpPr>
        <p:spPr>
          <a:xfrm>
            <a:off x="8634015" y="1335125"/>
            <a:ext cx="291600" cy="3309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74"/>
          <p:cNvSpPr/>
          <p:nvPr/>
        </p:nvSpPr>
        <p:spPr>
          <a:xfrm>
            <a:off x="7269483" y="1948938"/>
            <a:ext cx="291600" cy="3309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74"/>
          <p:cNvSpPr/>
          <p:nvPr/>
        </p:nvSpPr>
        <p:spPr>
          <a:xfrm>
            <a:off x="7706133" y="1948938"/>
            <a:ext cx="291600" cy="3309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74"/>
          <p:cNvSpPr/>
          <p:nvPr/>
        </p:nvSpPr>
        <p:spPr>
          <a:xfrm>
            <a:off x="8160977" y="1948938"/>
            <a:ext cx="291600" cy="3309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74"/>
          <p:cNvSpPr/>
          <p:nvPr/>
        </p:nvSpPr>
        <p:spPr>
          <a:xfrm>
            <a:off x="8634015" y="1948938"/>
            <a:ext cx="291600" cy="3309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74"/>
          <p:cNvSpPr/>
          <p:nvPr/>
        </p:nvSpPr>
        <p:spPr>
          <a:xfrm>
            <a:off x="7292410" y="1711402"/>
            <a:ext cx="25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74"/>
          <p:cNvSpPr/>
          <p:nvPr/>
        </p:nvSpPr>
        <p:spPr>
          <a:xfrm>
            <a:off x="7292410" y="1766791"/>
            <a:ext cx="1725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74"/>
          <p:cNvSpPr/>
          <p:nvPr/>
        </p:nvSpPr>
        <p:spPr>
          <a:xfrm>
            <a:off x="7292410" y="1822181"/>
            <a:ext cx="10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74"/>
          <p:cNvSpPr/>
          <p:nvPr/>
        </p:nvSpPr>
        <p:spPr>
          <a:xfrm>
            <a:off x="7729060" y="1711402"/>
            <a:ext cx="25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74"/>
          <p:cNvSpPr/>
          <p:nvPr/>
        </p:nvSpPr>
        <p:spPr>
          <a:xfrm>
            <a:off x="7729060" y="1766791"/>
            <a:ext cx="1725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74"/>
          <p:cNvSpPr/>
          <p:nvPr/>
        </p:nvSpPr>
        <p:spPr>
          <a:xfrm>
            <a:off x="7729060" y="1822181"/>
            <a:ext cx="10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74"/>
          <p:cNvSpPr/>
          <p:nvPr/>
        </p:nvSpPr>
        <p:spPr>
          <a:xfrm>
            <a:off x="8183904" y="1711402"/>
            <a:ext cx="25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74"/>
          <p:cNvSpPr/>
          <p:nvPr/>
        </p:nvSpPr>
        <p:spPr>
          <a:xfrm>
            <a:off x="8183904" y="1766791"/>
            <a:ext cx="1725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74"/>
          <p:cNvSpPr/>
          <p:nvPr/>
        </p:nvSpPr>
        <p:spPr>
          <a:xfrm>
            <a:off x="8183904" y="1822181"/>
            <a:ext cx="10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74"/>
          <p:cNvSpPr/>
          <p:nvPr/>
        </p:nvSpPr>
        <p:spPr>
          <a:xfrm>
            <a:off x="8656942" y="1711402"/>
            <a:ext cx="25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74"/>
          <p:cNvSpPr/>
          <p:nvPr/>
        </p:nvSpPr>
        <p:spPr>
          <a:xfrm>
            <a:off x="8656942" y="1766791"/>
            <a:ext cx="1725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74"/>
          <p:cNvSpPr/>
          <p:nvPr/>
        </p:nvSpPr>
        <p:spPr>
          <a:xfrm>
            <a:off x="8656942" y="1822181"/>
            <a:ext cx="10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74"/>
          <p:cNvSpPr/>
          <p:nvPr/>
        </p:nvSpPr>
        <p:spPr>
          <a:xfrm>
            <a:off x="7292410" y="2325215"/>
            <a:ext cx="25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74"/>
          <p:cNvSpPr/>
          <p:nvPr/>
        </p:nvSpPr>
        <p:spPr>
          <a:xfrm>
            <a:off x="7292410" y="2380605"/>
            <a:ext cx="1725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74"/>
          <p:cNvSpPr/>
          <p:nvPr/>
        </p:nvSpPr>
        <p:spPr>
          <a:xfrm>
            <a:off x="7292410" y="2435995"/>
            <a:ext cx="10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74"/>
          <p:cNvSpPr/>
          <p:nvPr/>
        </p:nvSpPr>
        <p:spPr>
          <a:xfrm>
            <a:off x="7729060" y="2325215"/>
            <a:ext cx="25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74"/>
          <p:cNvSpPr/>
          <p:nvPr/>
        </p:nvSpPr>
        <p:spPr>
          <a:xfrm>
            <a:off x="7729060" y="2380605"/>
            <a:ext cx="1725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74"/>
          <p:cNvSpPr/>
          <p:nvPr/>
        </p:nvSpPr>
        <p:spPr>
          <a:xfrm>
            <a:off x="7729060" y="2435995"/>
            <a:ext cx="10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74"/>
          <p:cNvSpPr/>
          <p:nvPr/>
        </p:nvSpPr>
        <p:spPr>
          <a:xfrm>
            <a:off x="8183904" y="2325215"/>
            <a:ext cx="25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74"/>
          <p:cNvSpPr/>
          <p:nvPr/>
        </p:nvSpPr>
        <p:spPr>
          <a:xfrm>
            <a:off x="8183904" y="2380605"/>
            <a:ext cx="1725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74"/>
          <p:cNvSpPr/>
          <p:nvPr/>
        </p:nvSpPr>
        <p:spPr>
          <a:xfrm>
            <a:off x="8183904" y="2435995"/>
            <a:ext cx="10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74"/>
          <p:cNvSpPr/>
          <p:nvPr/>
        </p:nvSpPr>
        <p:spPr>
          <a:xfrm>
            <a:off x="8656942" y="2325215"/>
            <a:ext cx="25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74"/>
          <p:cNvSpPr/>
          <p:nvPr/>
        </p:nvSpPr>
        <p:spPr>
          <a:xfrm>
            <a:off x="8656942" y="2380605"/>
            <a:ext cx="1725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74"/>
          <p:cNvSpPr/>
          <p:nvPr/>
        </p:nvSpPr>
        <p:spPr>
          <a:xfrm>
            <a:off x="8656942" y="2435995"/>
            <a:ext cx="104100" cy="32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74"/>
          <p:cNvSpPr/>
          <p:nvPr/>
        </p:nvSpPr>
        <p:spPr>
          <a:xfrm>
            <a:off x="7695900" y="2531600"/>
            <a:ext cx="759900" cy="468900"/>
          </a:xfrm>
          <a:prstGeom prst="triangle">
            <a:avLst>
              <a:gd fmla="val 50000"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74"/>
          <p:cNvSpPr/>
          <p:nvPr/>
        </p:nvSpPr>
        <p:spPr>
          <a:xfrm>
            <a:off x="6047550" y="1586825"/>
            <a:ext cx="1023900" cy="330900"/>
          </a:xfrm>
          <a:prstGeom prst="righ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74"/>
          <p:cNvSpPr txBox="1"/>
          <p:nvPr/>
        </p:nvSpPr>
        <p:spPr>
          <a:xfrm>
            <a:off x="6047450" y="1237100"/>
            <a:ext cx="102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backpack</a:t>
            </a:r>
            <a:endParaRPr b="1" i="0" sz="1400" u="none" cap="none" strike="noStrike">
              <a:solidFill>
                <a:srgbClr val="000000"/>
              </a:solidFill>
              <a:latin typeface="Arial"/>
              <a:ea typeface="Arial"/>
              <a:cs typeface="Arial"/>
              <a:sym typeface="Arial"/>
            </a:endParaRPr>
          </a:p>
        </p:txBody>
      </p:sp>
      <p:sp>
        <p:nvSpPr>
          <p:cNvPr id="1522" name="Google Shape;1522;p174"/>
          <p:cNvSpPr/>
          <p:nvPr/>
        </p:nvSpPr>
        <p:spPr>
          <a:xfrm>
            <a:off x="5051425" y="4058600"/>
            <a:ext cx="1023900" cy="1041900"/>
          </a:xfrm>
          <a:prstGeom prst="smileyFace">
            <a:avLst>
              <a:gd fmla="val -465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74"/>
          <p:cNvSpPr/>
          <p:nvPr/>
        </p:nvSpPr>
        <p:spPr>
          <a:xfrm>
            <a:off x="5955150" y="3229100"/>
            <a:ext cx="2457300" cy="949800"/>
          </a:xfrm>
          <a:prstGeom prst="wedgeRectCallout">
            <a:avLst>
              <a:gd fmla="val -41176" name="adj1"/>
              <a:gd fmla="val 7710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74"/>
          <p:cNvSpPr txBox="1"/>
          <p:nvPr/>
        </p:nvSpPr>
        <p:spPr>
          <a:xfrm>
            <a:off x="5960400" y="3193551"/>
            <a:ext cx="22287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But, P is not even in the first SERP on Amazon. How did Alexa say it is `a top result’?</a:t>
            </a:r>
            <a:endParaRPr b="1" i="0" sz="1300" u="none" cap="none" strike="noStrike">
              <a:solidFill>
                <a:srgbClr val="000000"/>
              </a:solidFill>
              <a:latin typeface="Arial"/>
              <a:ea typeface="Arial"/>
              <a:cs typeface="Arial"/>
              <a:sym typeface="Arial"/>
            </a:endParaRPr>
          </a:p>
        </p:txBody>
      </p:sp>
      <p:sp>
        <p:nvSpPr>
          <p:cNvPr id="1525" name="Google Shape;1525;p174"/>
          <p:cNvSpPr txBox="1"/>
          <p:nvPr>
            <p:ph idx="4294967295"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Gap in explanation and Interpretation of customers</a:t>
            </a:r>
            <a:endParaRPr/>
          </a:p>
        </p:txBody>
      </p:sp>
      <p:sp>
        <p:nvSpPr>
          <p:cNvPr id="1526" name="Google Shape;1526;p174"/>
          <p:cNvSpPr/>
          <p:nvPr/>
        </p:nvSpPr>
        <p:spPr>
          <a:xfrm>
            <a:off x="849750" y="3229100"/>
            <a:ext cx="2307000" cy="810600"/>
          </a:xfrm>
          <a:prstGeom prst="wedgeRectCallout">
            <a:avLst>
              <a:gd fmla="val -36272" name="adj1"/>
              <a:gd fmla="val 77902"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Fairness in the default action by VA</a:t>
            </a:r>
            <a:endParaRPr/>
          </a:p>
        </p:txBody>
      </p:sp>
      <p:sp>
        <p:nvSpPr>
          <p:cNvPr id="1533" name="Google Shape;1533;p175"/>
          <p:cNvSpPr txBox="1"/>
          <p:nvPr>
            <p:ph idx="1" type="body"/>
          </p:nvPr>
        </p:nvSpPr>
        <p:spPr>
          <a:xfrm>
            <a:off x="311700" y="1152475"/>
            <a:ext cx="8832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VA selects one specific product as part of its default action</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Customers have a tendency to take the path of less effort.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Default option often comes as an endorsement from the choice architect.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Hence, likelihood of choosing / purchasing the default option is generally high. </a:t>
            </a:r>
            <a:endParaRPr>
              <a:solidFill>
                <a:schemeClr val="dk1"/>
              </a:solidFill>
            </a:endParaRPr>
          </a:p>
          <a:p>
            <a:pPr indent="0" lvl="0" marL="457200" rtl="0" algn="l">
              <a:lnSpc>
                <a:spcPct val="115000"/>
              </a:lnSpc>
              <a:spcBef>
                <a:spcPts val="1200"/>
              </a:spcBef>
              <a:spcAft>
                <a:spcPts val="1200"/>
              </a:spcAft>
              <a:buNone/>
            </a:pPr>
            <a:r>
              <a:t/>
            </a:r>
            <a:endParaRPr sz="1800">
              <a:solidFill>
                <a:schemeClr val="dk1"/>
              </a:solidFill>
            </a:endParaRPr>
          </a:p>
        </p:txBody>
      </p:sp>
      <p:sp>
        <p:nvSpPr>
          <p:cNvPr id="1534" name="Google Shape;1534;p175"/>
          <p:cNvSpPr txBox="1"/>
          <p:nvPr/>
        </p:nvSpPr>
        <p:spPr>
          <a:xfrm>
            <a:off x="2819400" y="4800600"/>
            <a:ext cx="8377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Thaler, Richard H., and Cass R. Sunstein. "Nudge: Improving decisions about health, wealth, and happiness."</a:t>
            </a:r>
            <a:endParaRPr b="0" i="0" sz="1000" u="none" cap="none" strike="noStrike">
              <a:solidFill>
                <a:srgbClr val="000000"/>
              </a:solidFill>
              <a:latin typeface="Arial"/>
              <a:ea typeface="Arial"/>
              <a:cs typeface="Arial"/>
              <a:sym typeface="Arial"/>
            </a:endParaRPr>
          </a:p>
        </p:txBody>
      </p:sp>
      <p:sp>
        <p:nvSpPr>
          <p:cNvPr id="1535" name="Google Shape;1535;p1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Fairness in the default action by VA</a:t>
            </a:r>
            <a:endParaRPr/>
          </a:p>
        </p:txBody>
      </p:sp>
      <p:sp>
        <p:nvSpPr>
          <p:cNvPr id="1541" name="Google Shape;1541;p176"/>
          <p:cNvSpPr txBox="1"/>
          <p:nvPr>
            <p:ph idx="1" type="body"/>
          </p:nvPr>
        </p:nvSpPr>
        <p:spPr>
          <a:xfrm>
            <a:off x="311700" y="1152475"/>
            <a:ext cx="8832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VA selects one specific product as part of its default action</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Customers have a tendency to take the path of less effort.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Default option often comes as an endorsement from the choice architect.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Hence, likelihood of choosing / purchasing the default option is generally high.</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342900" lvl="0" marL="457200" rtl="0" algn="l">
              <a:lnSpc>
                <a:spcPct val="115000"/>
              </a:lnSpc>
              <a:spcBef>
                <a:spcPts val="1200"/>
              </a:spcBef>
              <a:spcAft>
                <a:spcPts val="0"/>
              </a:spcAft>
              <a:buClr>
                <a:srgbClr val="FF0000"/>
              </a:buClr>
              <a:buSzPts val="1800"/>
              <a:buChar char="❖"/>
            </a:pPr>
            <a:r>
              <a:rPr lang="en">
                <a:solidFill>
                  <a:srgbClr val="FF0000"/>
                </a:solidFill>
              </a:rPr>
              <a:t>Non-selection of the most relevant product as the default choice</a:t>
            </a:r>
            <a:endParaRPr>
              <a:solidFill>
                <a:srgbClr val="FF0000"/>
              </a:solidFill>
            </a:endParaRPr>
          </a:p>
          <a:p>
            <a:pPr indent="-342900" lvl="1" marL="914400" rtl="0" algn="l">
              <a:lnSpc>
                <a:spcPct val="115000"/>
              </a:lnSpc>
              <a:spcBef>
                <a:spcPts val="0"/>
              </a:spcBef>
              <a:spcAft>
                <a:spcPts val="0"/>
              </a:spcAft>
              <a:buClr>
                <a:srgbClr val="FF0000"/>
              </a:buClr>
              <a:buSzPts val="1800"/>
              <a:buChar char="➢"/>
            </a:pPr>
            <a:r>
              <a:rPr lang="en" sz="1800">
                <a:solidFill>
                  <a:srgbClr val="FF0000"/>
                </a:solidFill>
              </a:rPr>
              <a:t>may deny its producers sales and revenue opportunities</a:t>
            </a:r>
            <a:endParaRPr sz="1800">
              <a:solidFill>
                <a:srgbClr val="FF0000"/>
              </a:solidFill>
            </a:endParaRPr>
          </a:p>
          <a:p>
            <a:pPr indent="-342900" lvl="1" marL="914400" rtl="0" algn="l">
              <a:lnSpc>
                <a:spcPct val="115000"/>
              </a:lnSpc>
              <a:spcBef>
                <a:spcPts val="0"/>
              </a:spcBef>
              <a:spcAft>
                <a:spcPts val="0"/>
              </a:spcAft>
              <a:buClr>
                <a:srgbClr val="FF0000"/>
              </a:buClr>
              <a:buSzPts val="1800"/>
              <a:buChar char="➢"/>
            </a:pPr>
            <a:r>
              <a:rPr lang="en" sz="1800">
                <a:solidFill>
                  <a:srgbClr val="FF0000"/>
                </a:solidFill>
              </a:rPr>
              <a:t>may mislead customers to (possibly) less relevant products</a:t>
            </a:r>
            <a:endParaRPr sz="1800">
              <a:solidFill>
                <a:srgbClr val="FF0000"/>
              </a:solidFill>
            </a:endParaRPr>
          </a:p>
        </p:txBody>
      </p:sp>
      <p:sp>
        <p:nvSpPr>
          <p:cNvPr id="1542" name="Google Shape;1542;p1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Research questions</a:t>
            </a:r>
            <a:endParaRPr/>
          </a:p>
        </p:txBody>
      </p:sp>
      <p:sp>
        <p:nvSpPr>
          <p:cNvPr id="1548" name="Google Shape;1548;p17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sp>
        <p:nvSpPr>
          <p:cNvPr id="1549" name="Google Shape;1549;p177"/>
          <p:cNvSpPr txBox="1"/>
          <p:nvPr/>
        </p:nvSpPr>
        <p:spPr>
          <a:xfrm>
            <a:off x="10592900" y="1710725"/>
            <a:ext cx="65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7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sp>
        <p:nvSpPr>
          <p:cNvPr id="1551" name="Google Shape;1551;p177"/>
          <p:cNvSpPr txBox="1"/>
          <p:nvPr/>
        </p:nvSpPr>
        <p:spPr>
          <a:xfrm>
            <a:off x="4843650" y="1553025"/>
            <a:ext cx="3872700" cy="101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FF0000"/>
                </a:solidFill>
                <a:latin typeface="Arial"/>
                <a:ea typeface="Arial"/>
                <a:cs typeface="Arial"/>
                <a:sym typeface="Arial"/>
              </a:rPr>
              <a:t>RQ 1: How do customers interpret the explanations given in the audio response by the VA?</a:t>
            </a:r>
            <a:endParaRPr b="1" i="1" sz="1800" u="none" cap="none" strike="noStrike">
              <a:solidFill>
                <a:srgbClr val="FF0000"/>
              </a:solidFill>
              <a:latin typeface="Arial"/>
              <a:ea typeface="Arial"/>
              <a:cs typeface="Arial"/>
              <a:sym typeface="Arial"/>
            </a:endParaRPr>
          </a:p>
        </p:txBody>
      </p:sp>
      <p:sp>
        <p:nvSpPr>
          <p:cNvPr id="1552" name="Google Shape;1552;p177"/>
          <p:cNvSpPr txBox="1"/>
          <p:nvPr/>
        </p:nvSpPr>
        <p:spPr>
          <a:xfrm>
            <a:off x="4843650" y="3381825"/>
            <a:ext cx="3872700" cy="101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000000"/>
                </a:solidFill>
                <a:latin typeface="Arial"/>
                <a:ea typeface="Arial"/>
                <a:cs typeface="Arial"/>
                <a:sym typeface="Arial"/>
              </a:rPr>
              <a:t>RQ 2: How fair is the default action by the VA?</a:t>
            </a:r>
            <a:endParaRPr b="1"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1" sz="1800" u="none" cap="none" strike="noStrike">
              <a:solidFill>
                <a:srgbClr val="000000"/>
              </a:solidFill>
              <a:latin typeface="Arial"/>
              <a:ea typeface="Arial"/>
              <a:cs typeface="Arial"/>
              <a:sym typeface="Arial"/>
            </a:endParaRPr>
          </a:p>
        </p:txBody>
      </p:sp>
      <p:pic>
        <p:nvPicPr>
          <p:cNvPr id="1553" name="Google Shape;1553;p177"/>
          <p:cNvPicPr preferRelativeResize="0"/>
          <p:nvPr/>
        </p:nvPicPr>
        <p:blipFill rotWithShape="1">
          <a:blip r:embed="rId3">
            <a:alphaModFix/>
          </a:blip>
          <a:srcRect b="0" l="0" r="0" t="0"/>
          <a:stretch/>
        </p:blipFill>
        <p:spPr>
          <a:xfrm>
            <a:off x="423542" y="1152476"/>
            <a:ext cx="3425808" cy="3663149"/>
          </a:xfrm>
          <a:prstGeom prst="rect">
            <a:avLst/>
          </a:prstGeom>
          <a:noFill/>
          <a:ln>
            <a:noFill/>
          </a:ln>
        </p:spPr>
      </p:pic>
      <p:sp>
        <p:nvSpPr>
          <p:cNvPr id="1554" name="Google Shape;1554;p1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p6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is platform important? </a:t>
            </a:r>
            <a:endParaRPr/>
          </a:p>
        </p:txBody>
      </p:sp>
      <p:pic>
        <p:nvPicPr>
          <p:cNvPr id="414" name="Google Shape;414;p61"/>
          <p:cNvPicPr preferRelativeResize="0"/>
          <p:nvPr/>
        </p:nvPicPr>
        <p:blipFill rotWithShape="1">
          <a:blip r:embed="rId3">
            <a:alphaModFix/>
          </a:blip>
          <a:srcRect b="0" l="0" r="0" t="0"/>
          <a:stretch/>
        </p:blipFill>
        <p:spPr>
          <a:xfrm>
            <a:off x="427900" y="1595075"/>
            <a:ext cx="373176" cy="474825"/>
          </a:xfrm>
          <a:prstGeom prst="rect">
            <a:avLst/>
          </a:prstGeom>
          <a:noFill/>
          <a:ln cap="flat" cmpd="sng" w="19050">
            <a:solidFill>
              <a:srgbClr val="000000"/>
            </a:solidFill>
            <a:prstDash val="solid"/>
            <a:round/>
            <a:headEnd len="sm" w="sm" type="none"/>
            <a:tailEnd len="sm" w="sm" type="none"/>
          </a:ln>
        </p:spPr>
      </p:pic>
      <p:pic>
        <p:nvPicPr>
          <p:cNvPr id="415" name="Google Shape;415;p61"/>
          <p:cNvPicPr preferRelativeResize="0"/>
          <p:nvPr/>
        </p:nvPicPr>
        <p:blipFill rotWithShape="1">
          <a:blip r:embed="rId3">
            <a:alphaModFix/>
          </a:blip>
          <a:srcRect b="0" l="0" r="0" t="0"/>
          <a:stretch/>
        </p:blipFill>
        <p:spPr>
          <a:xfrm>
            <a:off x="961300" y="1595075"/>
            <a:ext cx="373176" cy="474825"/>
          </a:xfrm>
          <a:prstGeom prst="rect">
            <a:avLst/>
          </a:prstGeom>
          <a:noFill/>
          <a:ln cap="flat" cmpd="sng" w="19050">
            <a:solidFill>
              <a:srgbClr val="000000"/>
            </a:solidFill>
            <a:prstDash val="solid"/>
            <a:round/>
            <a:headEnd len="sm" w="sm" type="none"/>
            <a:tailEnd len="sm" w="sm" type="none"/>
          </a:ln>
        </p:spPr>
      </p:pic>
      <p:pic>
        <p:nvPicPr>
          <p:cNvPr id="416" name="Google Shape;416;p61"/>
          <p:cNvPicPr preferRelativeResize="0"/>
          <p:nvPr/>
        </p:nvPicPr>
        <p:blipFill rotWithShape="1">
          <a:blip r:embed="rId3">
            <a:alphaModFix/>
          </a:blip>
          <a:srcRect b="0" l="0" r="0" t="0"/>
          <a:stretch/>
        </p:blipFill>
        <p:spPr>
          <a:xfrm>
            <a:off x="427900" y="2204675"/>
            <a:ext cx="373176" cy="474825"/>
          </a:xfrm>
          <a:prstGeom prst="rect">
            <a:avLst/>
          </a:prstGeom>
          <a:noFill/>
          <a:ln cap="flat" cmpd="sng" w="19050">
            <a:solidFill>
              <a:srgbClr val="000000"/>
            </a:solidFill>
            <a:prstDash val="solid"/>
            <a:round/>
            <a:headEnd len="sm" w="sm" type="none"/>
            <a:tailEnd len="sm" w="sm" type="none"/>
          </a:ln>
        </p:spPr>
      </p:pic>
      <p:pic>
        <p:nvPicPr>
          <p:cNvPr id="417" name="Google Shape;417;p61"/>
          <p:cNvPicPr preferRelativeResize="0"/>
          <p:nvPr/>
        </p:nvPicPr>
        <p:blipFill rotWithShape="1">
          <a:blip r:embed="rId3">
            <a:alphaModFix/>
          </a:blip>
          <a:srcRect b="0" l="0" r="0" t="0"/>
          <a:stretch/>
        </p:blipFill>
        <p:spPr>
          <a:xfrm>
            <a:off x="961300" y="2204675"/>
            <a:ext cx="373176" cy="474825"/>
          </a:xfrm>
          <a:prstGeom prst="rect">
            <a:avLst/>
          </a:prstGeom>
          <a:noFill/>
          <a:ln cap="flat" cmpd="sng" w="19050">
            <a:solidFill>
              <a:srgbClr val="000000"/>
            </a:solidFill>
            <a:prstDash val="solid"/>
            <a:round/>
            <a:headEnd len="sm" w="sm" type="none"/>
            <a:tailEnd len="sm" w="sm" type="none"/>
          </a:ln>
        </p:spPr>
      </p:pic>
      <p:pic>
        <p:nvPicPr>
          <p:cNvPr id="418" name="Google Shape;418;p61"/>
          <p:cNvPicPr preferRelativeResize="0"/>
          <p:nvPr/>
        </p:nvPicPr>
        <p:blipFill rotWithShape="1">
          <a:blip r:embed="rId3">
            <a:alphaModFix/>
          </a:blip>
          <a:srcRect b="0" l="0" r="0" t="0"/>
          <a:stretch/>
        </p:blipFill>
        <p:spPr>
          <a:xfrm>
            <a:off x="427900" y="2814275"/>
            <a:ext cx="373176" cy="474825"/>
          </a:xfrm>
          <a:prstGeom prst="rect">
            <a:avLst/>
          </a:prstGeom>
          <a:noFill/>
          <a:ln cap="flat" cmpd="sng" w="19050">
            <a:solidFill>
              <a:srgbClr val="000000"/>
            </a:solidFill>
            <a:prstDash val="solid"/>
            <a:round/>
            <a:headEnd len="sm" w="sm" type="none"/>
            <a:tailEnd len="sm" w="sm" type="none"/>
          </a:ln>
        </p:spPr>
      </p:pic>
      <p:pic>
        <p:nvPicPr>
          <p:cNvPr id="419" name="Google Shape;419;p61"/>
          <p:cNvPicPr preferRelativeResize="0"/>
          <p:nvPr/>
        </p:nvPicPr>
        <p:blipFill rotWithShape="1">
          <a:blip r:embed="rId3">
            <a:alphaModFix/>
          </a:blip>
          <a:srcRect b="0" l="0" r="0" t="0"/>
          <a:stretch/>
        </p:blipFill>
        <p:spPr>
          <a:xfrm>
            <a:off x="961300" y="2814275"/>
            <a:ext cx="373176" cy="474825"/>
          </a:xfrm>
          <a:prstGeom prst="rect">
            <a:avLst/>
          </a:prstGeom>
          <a:noFill/>
          <a:ln cap="flat" cmpd="sng" w="19050">
            <a:solidFill>
              <a:srgbClr val="000000"/>
            </a:solidFill>
            <a:prstDash val="solid"/>
            <a:round/>
            <a:headEnd len="sm" w="sm" type="none"/>
            <a:tailEnd len="sm" w="sm" type="none"/>
          </a:ln>
        </p:spPr>
      </p:pic>
      <p:pic>
        <p:nvPicPr>
          <p:cNvPr id="420" name="Google Shape;420;p61"/>
          <p:cNvPicPr preferRelativeResize="0"/>
          <p:nvPr/>
        </p:nvPicPr>
        <p:blipFill rotWithShape="1">
          <a:blip r:embed="rId3">
            <a:alphaModFix/>
          </a:blip>
          <a:srcRect b="0" l="0" r="0" t="0"/>
          <a:stretch/>
        </p:blipFill>
        <p:spPr>
          <a:xfrm>
            <a:off x="427900" y="3423875"/>
            <a:ext cx="373176" cy="474825"/>
          </a:xfrm>
          <a:prstGeom prst="rect">
            <a:avLst/>
          </a:prstGeom>
          <a:noFill/>
          <a:ln cap="flat" cmpd="sng" w="19050">
            <a:solidFill>
              <a:schemeClr val="dk1"/>
            </a:solidFill>
            <a:prstDash val="solid"/>
            <a:round/>
            <a:headEnd len="sm" w="sm" type="none"/>
            <a:tailEnd len="sm" w="sm" type="none"/>
          </a:ln>
        </p:spPr>
      </p:pic>
      <p:pic>
        <p:nvPicPr>
          <p:cNvPr id="421" name="Google Shape;421;p61"/>
          <p:cNvPicPr preferRelativeResize="0"/>
          <p:nvPr/>
        </p:nvPicPr>
        <p:blipFill rotWithShape="1">
          <a:blip r:embed="rId3">
            <a:alphaModFix/>
          </a:blip>
          <a:srcRect b="0" l="0" r="0" t="0"/>
          <a:stretch/>
        </p:blipFill>
        <p:spPr>
          <a:xfrm>
            <a:off x="961300" y="3423875"/>
            <a:ext cx="373176" cy="474825"/>
          </a:xfrm>
          <a:prstGeom prst="rect">
            <a:avLst/>
          </a:prstGeom>
          <a:noFill/>
          <a:ln cap="flat" cmpd="sng" w="19050">
            <a:solidFill>
              <a:schemeClr val="dk1"/>
            </a:solidFill>
            <a:prstDash val="solid"/>
            <a:round/>
            <a:headEnd len="sm" w="sm" type="none"/>
            <a:tailEnd len="sm" w="sm" type="none"/>
          </a:ln>
        </p:spPr>
      </p:pic>
      <p:pic>
        <p:nvPicPr>
          <p:cNvPr id="422" name="Google Shape;422;p61"/>
          <p:cNvPicPr preferRelativeResize="0"/>
          <p:nvPr/>
        </p:nvPicPr>
        <p:blipFill rotWithShape="1">
          <a:blip r:embed="rId3">
            <a:alphaModFix/>
          </a:blip>
          <a:srcRect b="0" l="0" r="0" t="0"/>
          <a:stretch/>
        </p:blipFill>
        <p:spPr>
          <a:xfrm>
            <a:off x="7743100" y="1595075"/>
            <a:ext cx="373176" cy="474825"/>
          </a:xfrm>
          <a:prstGeom prst="rect">
            <a:avLst/>
          </a:prstGeom>
          <a:noFill/>
          <a:ln cap="flat" cmpd="sng" w="19050">
            <a:solidFill>
              <a:srgbClr val="000000"/>
            </a:solidFill>
            <a:prstDash val="solid"/>
            <a:round/>
            <a:headEnd len="sm" w="sm" type="none"/>
            <a:tailEnd len="sm" w="sm" type="none"/>
          </a:ln>
        </p:spPr>
      </p:pic>
      <p:pic>
        <p:nvPicPr>
          <p:cNvPr id="423" name="Google Shape;423;p61"/>
          <p:cNvPicPr preferRelativeResize="0"/>
          <p:nvPr/>
        </p:nvPicPr>
        <p:blipFill rotWithShape="1">
          <a:blip r:embed="rId3">
            <a:alphaModFix/>
          </a:blip>
          <a:srcRect b="0" l="0" r="0" t="0"/>
          <a:stretch/>
        </p:blipFill>
        <p:spPr>
          <a:xfrm>
            <a:off x="8276500" y="1595075"/>
            <a:ext cx="373176" cy="474825"/>
          </a:xfrm>
          <a:prstGeom prst="rect">
            <a:avLst/>
          </a:prstGeom>
          <a:noFill/>
          <a:ln cap="flat" cmpd="sng" w="19050">
            <a:solidFill>
              <a:srgbClr val="000000"/>
            </a:solidFill>
            <a:prstDash val="solid"/>
            <a:round/>
            <a:headEnd len="sm" w="sm" type="none"/>
            <a:tailEnd len="sm" w="sm" type="none"/>
          </a:ln>
        </p:spPr>
      </p:pic>
      <p:pic>
        <p:nvPicPr>
          <p:cNvPr id="424" name="Google Shape;424;p61"/>
          <p:cNvPicPr preferRelativeResize="0"/>
          <p:nvPr/>
        </p:nvPicPr>
        <p:blipFill rotWithShape="1">
          <a:blip r:embed="rId3">
            <a:alphaModFix/>
          </a:blip>
          <a:srcRect b="0" l="0" r="0" t="0"/>
          <a:stretch/>
        </p:blipFill>
        <p:spPr>
          <a:xfrm>
            <a:off x="7743100" y="2204675"/>
            <a:ext cx="373176" cy="474825"/>
          </a:xfrm>
          <a:prstGeom prst="rect">
            <a:avLst/>
          </a:prstGeom>
          <a:noFill/>
          <a:ln cap="flat" cmpd="sng" w="19050">
            <a:solidFill>
              <a:srgbClr val="000000"/>
            </a:solidFill>
            <a:prstDash val="solid"/>
            <a:round/>
            <a:headEnd len="sm" w="sm" type="none"/>
            <a:tailEnd len="sm" w="sm" type="none"/>
          </a:ln>
        </p:spPr>
      </p:pic>
      <p:pic>
        <p:nvPicPr>
          <p:cNvPr id="425" name="Google Shape;425;p61"/>
          <p:cNvPicPr preferRelativeResize="0"/>
          <p:nvPr/>
        </p:nvPicPr>
        <p:blipFill rotWithShape="1">
          <a:blip r:embed="rId3">
            <a:alphaModFix/>
          </a:blip>
          <a:srcRect b="0" l="0" r="0" t="0"/>
          <a:stretch/>
        </p:blipFill>
        <p:spPr>
          <a:xfrm>
            <a:off x="8276500" y="2204675"/>
            <a:ext cx="373176" cy="474825"/>
          </a:xfrm>
          <a:prstGeom prst="rect">
            <a:avLst/>
          </a:prstGeom>
          <a:noFill/>
          <a:ln cap="flat" cmpd="sng" w="19050">
            <a:solidFill>
              <a:srgbClr val="000000"/>
            </a:solidFill>
            <a:prstDash val="solid"/>
            <a:round/>
            <a:headEnd len="sm" w="sm" type="none"/>
            <a:tailEnd len="sm" w="sm" type="none"/>
          </a:ln>
        </p:spPr>
      </p:pic>
      <p:pic>
        <p:nvPicPr>
          <p:cNvPr id="426" name="Google Shape;426;p61"/>
          <p:cNvPicPr preferRelativeResize="0"/>
          <p:nvPr/>
        </p:nvPicPr>
        <p:blipFill rotWithShape="1">
          <a:blip r:embed="rId3">
            <a:alphaModFix/>
          </a:blip>
          <a:srcRect b="0" l="0" r="0" t="0"/>
          <a:stretch/>
        </p:blipFill>
        <p:spPr>
          <a:xfrm>
            <a:off x="7743100" y="2814275"/>
            <a:ext cx="373176" cy="474825"/>
          </a:xfrm>
          <a:prstGeom prst="rect">
            <a:avLst/>
          </a:prstGeom>
          <a:noFill/>
          <a:ln cap="flat" cmpd="sng" w="19050">
            <a:solidFill>
              <a:srgbClr val="000000"/>
            </a:solidFill>
            <a:prstDash val="solid"/>
            <a:round/>
            <a:headEnd len="sm" w="sm" type="none"/>
            <a:tailEnd len="sm" w="sm" type="none"/>
          </a:ln>
        </p:spPr>
      </p:pic>
      <p:pic>
        <p:nvPicPr>
          <p:cNvPr id="427" name="Google Shape;427;p61"/>
          <p:cNvPicPr preferRelativeResize="0"/>
          <p:nvPr/>
        </p:nvPicPr>
        <p:blipFill rotWithShape="1">
          <a:blip r:embed="rId3">
            <a:alphaModFix/>
          </a:blip>
          <a:srcRect b="0" l="0" r="0" t="0"/>
          <a:stretch/>
        </p:blipFill>
        <p:spPr>
          <a:xfrm>
            <a:off x="8276500" y="2814275"/>
            <a:ext cx="373176" cy="474825"/>
          </a:xfrm>
          <a:prstGeom prst="rect">
            <a:avLst/>
          </a:prstGeom>
          <a:noFill/>
          <a:ln cap="flat" cmpd="sng" w="19050">
            <a:solidFill>
              <a:srgbClr val="000000"/>
            </a:solidFill>
            <a:prstDash val="solid"/>
            <a:round/>
            <a:headEnd len="sm" w="sm" type="none"/>
            <a:tailEnd len="sm" w="sm" type="none"/>
          </a:ln>
        </p:spPr>
      </p:pic>
      <p:pic>
        <p:nvPicPr>
          <p:cNvPr id="428" name="Google Shape;428;p61"/>
          <p:cNvPicPr preferRelativeResize="0"/>
          <p:nvPr/>
        </p:nvPicPr>
        <p:blipFill rotWithShape="1">
          <a:blip r:embed="rId3">
            <a:alphaModFix/>
          </a:blip>
          <a:srcRect b="0" l="0" r="0" t="0"/>
          <a:stretch/>
        </p:blipFill>
        <p:spPr>
          <a:xfrm>
            <a:off x="7743100" y="3423875"/>
            <a:ext cx="373176" cy="474825"/>
          </a:xfrm>
          <a:prstGeom prst="rect">
            <a:avLst/>
          </a:prstGeom>
          <a:noFill/>
          <a:ln cap="flat" cmpd="sng" w="19050">
            <a:solidFill>
              <a:srgbClr val="000000"/>
            </a:solidFill>
            <a:prstDash val="solid"/>
            <a:round/>
            <a:headEnd len="sm" w="sm" type="none"/>
            <a:tailEnd len="sm" w="sm" type="none"/>
          </a:ln>
        </p:spPr>
      </p:pic>
      <p:pic>
        <p:nvPicPr>
          <p:cNvPr id="429" name="Google Shape;429;p61"/>
          <p:cNvPicPr preferRelativeResize="0"/>
          <p:nvPr/>
        </p:nvPicPr>
        <p:blipFill rotWithShape="1">
          <a:blip r:embed="rId3">
            <a:alphaModFix/>
          </a:blip>
          <a:srcRect b="0" l="0" r="0" t="0"/>
          <a:stretch/>
        </p:blipFill>
        <p:spPr>
          <a:xfrm>
            <a:off x="8276500" y="3423875"/>
            <a:ext cx="373176" cy="474825"/>
          </a:xfrm>
          <a:prstGeom prst="rect">
            <a:avLst/>
          </a:prstGeom>
          <a:noFill/>
          <a:ln cap="flat" cmpd="sng" w="19050">
            <a:solidFill>
              <a:srgbClr val="000000"/>
            </a:solidFill>
            <a:prstDash val="solid"/>
            <a:round/>
            <a:headEnd len="sm" w="sm" type="none"/>
            <a:tailEnd len="sm" w="sm" type="none"/>
          </a:ln>
        </p:spPr>
      </p:pic>
      <p:sp>
        <p:nvSpPr>
          <p:cNvPr id="430" name="Google Shape;430;p61"/>
          <p:cNvSpPr txBox="1"/>
          <p:nvPr/>
        </p:nvSpPr>
        <p:spPr>
          <a:xfrm>
            <a:off x="207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Sellers</a:t>
            </a:r>
            <a:endParaRPr b="1" i="0" sz="1400" u="none" cap="none" strike="noStrike">
              <a:solidFill>
                <a:srgbClr val="000000"/>
              </a:solidFill>
              <a:latin typeface="Arial"/>
              <a:ea typeface="Arial"/>
              <a:cs typeface="Arial"/>
              <a:sym typeface="Arial"/>
            </a:endParaRPr>
          </a:p>
        </p:txBody>
      </p:sp>
      <p:sp>
        <p:nvSpPr>
          <p:cNvPr id="431" name="Google Shape;431;p61"/>
          <p:cNvSpPr txBox="1"/>
          <p:nvPr/>
        </p:nvSpPr>
        <p:spPr>
          <a:xfrm>
            <a:off x="7446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432" name="Google Shape;432;p61"/>
          <p:cNvSpPr/>
          <p:nvPr/>
        </p:nvSpPr>
        <p:spPr>
          <a:xfrm>
            <a:off x="19753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1"/>
          <p:cNvSpPr/>
          <p:nvPr/>
        </p:nvSpPr>
        <p:spPr>
          <a:xfrm>
            <a:off x="25849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1"/>
          <p:cNvSpPr/>
          <p:nvPr/>
        </p:nvSpPr>
        <p:spPr>
          <a:xfrm>
            <a:off x="19753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1"/>
          <p:cNvSpPr/>
          <p:nvPr/>
        </p:nvSpPr>
        <p:spPr>
          <a:xfrm>
            <a:off x="25849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1"/>
          <p:cNvSpPr/>
          <p:nvPr/>
        </p:nvSpPr>
        <p:spPr>
          <a:xfrm>
            <a:off x="19753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1"/>
          <p:cNvSpPr/>
          <p:nvPr/>
        </p:nvSpPr>
        <p:spPr>
          <a:xfrm>
            <a:off x="25849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1"/>
          <p:cNvSpPr/>
          <p:nvPr/>
        </p:nvSpPr>
        <p:spPr>
          <a:xfrm>
            <a:off x="1975350" y="3414350"/>
            <a:ext cx="455100" cy="400200"/>
          </a:xfrm>
          <a:prstGeom prst="snip1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1"/>
          <p:cNvSpPr/>
          <p:nvPr/>
        </p:nvSpPr>
        <p:spPr>
          <a:xfrm>
            <a:off x="2584950" y="3414350"/>
            <a:ext cx="455100" cy="400200"/>
          </a:xfrm>
          <a:prstGeom prst="snip1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1"/>
          <p:cNvSpPr txBox="1"/>
          <p:nvPr/>
        </p:nvSpPr>
        <p:spPr>
          <a:xfrm>
            <a:off x="18079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Products</a:t>
            </a:r>
            <a:endParaRPr b="1" i="0" sz="1400" u="none" cap="none" strike="noStrike">
              <a:solidFill>
                <a:srgbClr val="000000"/>
              </a:solidFill>
              <a:latin typeface="Arial"/>
              <a:ea typeface="Arial"/>
              <a:cs typeface="Arial"/>
              <a:sym typeface="Arial"/>
            </a:endParaRPr>
          </a:p>
        </p:txBody>
      </p:sp>
      <p:sp>
        <p:nvSpPr>
          <p:cNvPr id="441" name="Google Shape;441;p61"/>
          <p:cNvSpPr txBox="1"/>
          <p:nvPr/>
        </p:nvSpPr>
        <p:spPr>
          <a:xfrm>
            <a:off x="3184275" y="4171225"/>
            <a:ext cx="4421400" cy="8313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rPr>
              <a:t>PLATFORM</a:t>
            </a:r>
            <a:r>
              <a:rPr b="1" i="0" lang="en" sz="1400" u="none" cap="none" strike="noStrike">
                <a:solidFill>
                  <a:srgbClr val="000000"/>
                </a:solidFill>
                <a:latin typeface="Arial"/>
                <a:ea typeface="Arial"/>
                <a:cs typeface="Arial"/>
                <a:sym typeface="Arial"/>
              </a:rPr>
              <a:t>: </a:t>
            </a:r>
            <a:r>
              <a:rPr b="1" i="0" lang="en" sz="1400" u="none" cap="none" strike="noStrike">
                <a:solidFill>
                  <a:srgbClr val="FF0000"/>
                </a:solidFill>
                <a:latin typeface="Arial"/>
                <a:ea typeface="Arial"/>
                <a:cs typeface="Arial"/>
                <a:sym typeface="Arial"/>
              </a:rPr>
              <a:t>Scale and sophistication</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42" name="Google Shape;442;p61"/>
          <p:cNvSpPr/>
          <p:nvPr/>
        </p:nvSpPr>
        <p:spPr>
          <a:xfrm>
            <a:off x="4210775" y="1773475"/>
            <a:ext cx="2043600" cy="1740900"/>
          </a:xfrm>
          <a:prstGeom prst="cube">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1"/>
          <p:cNvSpPr txBox="1"/>
          <p:nvPr/>
        </p:nvSpPr>
        <p:spPr>
          <a:xfrm>
            <a:off x="4038151" y="2482725"/>
            <a:ext cx="18600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Search</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Recommendation</a:t>
            </a:r>
            <a:endParaRPr b="0" i="0" sz="1100" u="none" cap="none" strike="noStrike">
              <a:solidFill>
                <a:schemeClr val="lt1"/>
              </a:solidFill>
              <a:latin typeface="Arial"/>
              <a:ea typeface="Arial"/>
              <a:cs typeface="Arial"/>
              <a:sym typeface="Arial"/>
            </a:endParaRPr>
          </a:p>
        </p:txBody>
      </p:sp>
      <p:sp>
        <p:nvSpPr>
          <p:cNvPr id="444" name="Google Shape;444;p61"/>
          <p:cNvSpPr/>
          <p:nvPr/>
        </p:nvSpPr>
        <p:spPr>
          <a:xfrm>
            <a:off x="82050" y="897175"/>
            <a:ext cx="8922000" cy="315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Challenges in understanding customers interpretation</a:t>
            </a:r>
            <a:endParaRPr/>
          </a:p>
        </p:txBody>
      </p:sp>
      <p:sp>
        <p:nvSpPr>
          <p:cNvPr id="1560" name="Google Shape;1560;p1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These explanations have several semantics and nuances attached</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Customers are more conversant with traditional mediums e.g., Desktop e-commerce search. </a:t>
            </a:r>
            <a:endParaRPr>
              <a:solidFill>
                <a:schemeClr val="dk1"/>
              </a:solidFill>
            </a:endParaRPr>
          </a:p>
          <a:p>
            <a:pPr indent="0" lvl="0" marL="457200" rtl="0" algn="l">
              <a:lnSpc>
                <a:spcPct val="150000"/>
              </a:lnSpc>
              <a:spcBef>
                <a:spcPts val="1200"/>
              </a:spcBef>
              <a:spcAft>
                <a:spcPts val="1200"/>
              </a:spcAft>
              <a:buNone/>
            </a:pPr>
            <a:r>
              <a:t/>
            </a:r>
            <a:endParaRPr>
              <a:solidFill>
                <a:schemeClr val="dk1"/>
              </a:solidFill>
            </a:endParaRPr>
          </a:p>
        </p:txBody>
      </p:sp>
      <p:sp>
        <p:nvSpPr>
          <p:cNvPr id="1561" name="Google Shape;1561;p178"/>
          <p:cNvSpPr txBox="1"/>
          <p:nvPr/>
        </p:nvSpPr>
        <p:spPr>
          <a:xfrm>
            <a:off x="4114800" y="4800600"/>
            <a:ext cx="870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3"/>
              </a:rPr>
              <a:t>https://tinuiti.com/wp-content/uploads/2020/03/2020_Amazon_Shopper_Survey_02.pdf</a:t>
            </a:r>
            <a:endParaRPr b="0" i="0" sz="1000" u="none" cap="none" strike="noStrike">
              <a:solidFill>
                <a:schemeClr val="dk1"/>
              </a:solidFill>
              <a:latin typeface="Arial"/>
              <a:ea typeface="Arial"/>
              <a:cs typeface="Arial"/>
              <a:sym typeface="Arial"/>
            </a:endParaRPr>
          </a:p>
        </p:txBody>
      </p:sp>
      <p:sp>
        <p:nvSpPr>
          <p:cNvPr id="1562" name="Google Shape;1562;p1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Challenges in understanding customers interpretation</a:t>
            </a:r>
            <a:endParaRPr/>
          </a:p>
        </p:txBody>
      </p:sp>
      <p:sp>
        <p:nvSpPr>
          <p:cNvPr id="1568" name="Google Shape;1568;p1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These explanations have several semantics and nuances attached</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Customers are more conversant with traditional mediums e.g., Desktop e-commerce search.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One way is to contrast the customers’ interpretation of the explanations with observations on desktop search.</a:t>
            </a:r>
            <a:endParaRPr>
              <a:solidFill>
                <a:schemeClr val="dk1"/>
              </a:solidFill>
            </a:endParaRPr>
          </a:p>
        </p:txBody>
      </p:sp>
      <p:sp>
        <p:nvSpPr>
          <p:cNvPr id="1569" name="Google Shape;1569;p179"/>
          <p:cNvSpPr txBox="1"/>
          <p:nvPr/>
        </p:nvSpPr>
        <p:spPr>
          <a:xfrm>
            <a:off x="4114800" y="4800600"/>
            <a:ext cx="870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3"/>
              </a:rPr>
              <a:t>https://tinuiti.com/wp-content/uploads/2020/03/2020_Amazon_Shopper_Survey_02.pdf</a:t>
            </a:r>
            <a:endParaRPr b="0" i="0" sz="1000" u="none" cap="none" strike="noStrike">
              <a:solidFill>
                <a:schemeClr val="dk1"/>
              </a:solidFill>
              <a:latin typeface="Arial"/>
              <a:ea typeface="Arial"/>
              <a:cs typeface="Arial"/>
              <a:sym typeface="Arial"/>
            </a:endParaRPr>
          </a:p>
        </p:txBody>
      </p:sp>
      <p:sp>
        <p:nvSpPr>
          <p:cNvPr id="1570" name="Google Shape;1570;p1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Challenges in understanding customers interpretation</a:t>
            </a:r>
            <a:endParaRPr/>
          </a:p>
        </p:txBody>
      </p:sp>
      <p:sp>
        <p:nvSpPr>
          <p:cNvPr id="1576" name="Google Shape;1576;p1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These explanations have several semantics and nuances attached</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Customers are more conversant with traditional mediums e.g., Desktop e-commerce search.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One way is to contrast the customers’ interpretation of the explanations with observations on desktop search.</a:t>
            </a:r>
            <a:endParaRPr>
              <a:solidFill>
                <a:schemeClr val="dk1"/>
              </a:solidFill>
            </a:endParaRPr>
          </a:p>
        </p:txBody>
      </p:sp>
      <p:sp>
        <p:nvSpPr>
          <p:cNvPr id="1577" name="Google Shape;1577;p180"/>
          <p:cNvSpPr txBox="1"/>
          <p:nvPr/>
        </p:nvSpPr>
        <p:spPr>
          <a:xfrm>
            <a:off x="4114800" y="4800600"/>
            <a:ext cx="870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3"/>
              </a:rPr>
              <a:t>https://tinuiti.com/wp-content/uploads/2020/03/2020_Amazon_Shopper_Survey_02.pdf</a:t>
            </a:r>
            <a:endParaRPr b="0" i="0" sz="1000" u="none" cap="none" strike="noStrike">
              <a:solidFill>
                <a:schemeClr val="dk1"/>
              </a:solidFill>
              <a:latin typeface="Arial"/>
              <a:ea typeface="Arial"/>
              <a:cs typeface="Arial"/>
              <a:sym typeface="Arial"/>
            </a:endParaRPr>
          </a:p>
        </p:txBody>
      </p:sp>
      <p:sp>
        <p:nvSpPr>
          <p:cNvPr id="1578" name="Google Shape;1578;p180"/>
          <p:cNvSpPr txBox="1"/>
          <p:nvPr/>
        </p:nvSpPr>
        <p:spPr>
          <a:xfrm>
            <a:off x="637550" y="3887050"/>
            <a:ext cx="80814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How to design an effective data collection framework for such analysis?</a:t>
            </a:r>
            <a:endParaRPr b="1" i="0" sz="1800" u="none" cap="none" strike="noStrike">
              <a:solidFill>
                <a:srgbClr val="FF0000"/>
              </a:solidFill>
              <a:latin typeface="Arial"/>
              <a:ea typeface="Arial"/>
              <a:cs typeface="Arial"/>
              <a:sym typeface="Arial"/>
            </a:endParaRPr>
          </a:p>
        </p:txBody>
      </p:sp>
      <p:sp>
        <p:nvSpPr>
          <p:cNvPr id="1579" name="Google Shape;1579;p1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Data collection for a meaningful comparison</a:t>
            </a:r>
            <a:endParaRPr/>
          </a:p>
          <a:p>
            <a:pPr indent="0" lvl="0" marL="0" rtl="0" algn="l">
              <a:lnSpc>
                <a:spcPct val="100000"/>
              </a:lnSpc>
              <a:spcBef>
                <a:spcPts val="0"/>
              </a:spcBef>
              <a:spcAft>
                <a:spcPts val="0"/>
              </a:spcAft>
              <a:buSzPct val="111111"/>
              <a:buNone/>
            </a:pPr>
            <a:r>
              <a:t/>
            </a:r>
            <a:endParaRPr/>
          </a:p>
        </p:txBody>
      </p:sp>
      <p:sp>
        <p:nvSpPr>
          <p:cNvPr id="1585" name="Google Shape;1585;p181"/>
          <p:cNvSpPr txBox="1"/>
          <p:nvPr/>
        </p:nvSpPr>
        <p:spPr>
          <a:xfrm>
            <a:off x="23000" y="2454834"/>
            <a:ext cx="10161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Query String</a:t>
            </a:r>
            <a:endParaRPr b="1" i="0" sz="1000" u="none" cap="none" strike="noStrike">
              <a:solidFill>
                <a:srgbClr val="000000"/>
              </a:solidFill>
              <a:latin typeface="Arial"/>
              <a:ea typeface="Arial"/>
              <a:cs typeface="Arial"/>
              <a:sym typeface="Arial"/>
            </a:endParaRPr>
          </a:p>
        </p:txBody>
      </p:sp>
      <p:sp>
        <p:nvSpPr>
          <p:cNvPr id="1586" name="Google Shape;1586;p181"/>
          <p:cNvSpPr/>
          <p:nvPr/>
        </p:nvSpPr>
        <p:spPr>
          <a:xfrm>
            <a:off x="416083" y="1908714"/>
            <a:ext cx="798600" cy="5310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81"/>
          <p:cNvSpPr/>
          <p:nvPr/>
        </p:nvSpPr>
        <p:spPr>
          <a:xfrm flipH="1" rot="10800000">
            <a:off x="416075" y="2804036"/>
            <a:ext cx="2459700" cy="5415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81"/>
          <p:cNvSpPr txBox="1"/>
          <p:nvPr/>
        </p:nvSpPr>
        <p:spPr>
          <a:xfrm>
            <a:off x="1234995" y="1802431"/>
            <a:ext cx="1016100" cy="523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Google text to speech</a:t>
            </a:r>
            <a:endParaRPr b="1" i="0" sz="1100" u="none" cap="none" strike="noStrike">
              <a:solidFill>
                <a:srgbClr val="000000"/>
              </a:solidFill>
              <a:latin typeface="Arial"/>
              <a:ea typeface="Arial"/>
              <a:cs typeface="Arial"/>
              <a:sym typeface="Arial"/>
            </a:endParaRPr>
          </a:p>
        </p:txBody>
      </p:sp>
      <p:sp>
        <p:nvSpPr>
          <p:cNvPr id="1589" name="Google Shape;1589;p181"/>
          <p:cNvSpPr/>
          <p:nvPr/>
        </p:nvSpPr>
        <p:spPr>
          <a:xfrm>
            <a:off x="2881745" y="2829155"/>
            <a:ext cx="630300" cy="660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0" name="Google Shape;1590;p181"/>
          <p:cNvPicPr preferRelativeResize="0"/>
          <p:nvPr/>
        </p:nvPicPr>
        <p:blipFill rotWithShape="1">
          <a:blip r:embed="rId3">
            <a:alphaModFix/>
          </a:blip>
          <a:srcRect b="84415" l="0" r="1204" t="0"/>
          <a:stretch/>
        </p:blipFill>
        <p:spPr>
          <a:xfrm>
            <a:off x="2881745" y="2829155"/>
            <a:ext cx="630607" cy="85446"/>
          </a:xfrm>
          <a:prstGeom prst="rect">
            <a:avLst/>
          </a:prstGeom>
          <a:noFill/>
          <a:ln>
            <a:noFill/>
          </a:ln>
        </p:spPr>
      </p:pic>
      <p:sp>
        <p:nvSpPr>
          <p:cNvPr id="1591" name="Google Shape;1591;p181"/>
          <p:cNvSpPr/>
          <p:nvPr/>
        </p:nvSpPr>
        <p:spPr>
          <a:xfrm>
            <a:off x="2985078" y="3489732"/>
            <a:ext cx="375818" cy="203966"/>
          </a:xfrm>
          <a:prstGeom prst="flowChartExtra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81"/>
          <p:cNvSpPr/>
          <p:nvPr/>
        </p:nvSpPr>
        <p:spPr>
          <a:xfrm>
            <a:off x="2929225" y="3017612"/>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81"/>
          <p:cNvSpPr/>
          <p:nvPr/>
        </p:nvSpPr>
        <p:spPr>
          <a:xfrm>
            <a:off x="3137941" y="3058389"/>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81"/>
          <p:cNvSpPr/>
          <p:nvPr/>
        </p:nvSpPr>
        <p:spPr>
          <a:xfrm>
            <a:off x="3137941" y="3137130"/>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81"/>
          <p:cNvSpPr/>
          <p:nvPr/>
        </p:nvSpPr>
        <p:spPr>
          <a:xfrm>
            <a:off x="3137941" y="3215871"/>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81"/>
          <p:cNvSpPr/>
          <p:nvPr/>
        </p:nvSpPr>
        <p:spPr>
          <a:xfrm>
            <a:off x="2250875" y="1933873"/>
            <a:ext cx="6669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7" name="Google Shape;1597;p181"/>
          <p:cNvPicPr preferRelativeResize="0"/>
          <p:nvPr/>
        </p:nvPicPr>
        <p:blipFill rotWithShape="1">
          <a:blip r:embed="rId4">
            <a:alphaModFix/>
          </a:blip>
          <a:srcRect b="26585" l="22991" r="23725" t="20609"/>
          <a:stretch/>
        </p:blipFill>
        <p:spPr>
          <a:xfrm>
            <a:off x="2917929" y="1754504"/>
            <a:ext cx="652760" cy="575875"/>
          </a:xfrm>
          <a:prstGeom prst="rect">
            <a:avLst/>
          </a:prstGeom>
          <a:noFill/>
          <a:ln>
            <a:noFill/>
          </a:ln>
        </p:spPr>
      </p:pic>
      <p:sp>
        <p:nvSpPr>
          <p:cNvPr id="1598" name="Google Shape;1598;p181"/>
          <p:cNvSpPr/>
          <p:nvPr/>
        </p:nvSpPr>
        <p:spPr>
          <a:xfrm flipH="1">
            <a:off x="4084792" y="942582"/>
            <a:ext cx="1016100" cy="729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81"/>
          <p:cNvSpPr txBox="1"/>
          <p:nvPr/>
        </p:nvSpPr>
        <p:spPr>
          <a:xfrm flipH="1">
            <a:off x="4084875" y="940500"/>
            <a:ext cx="1018800" cy="307800"/>
          </a:xfrm>
          <a:prstGeom prst="rect">
            <a:avLst/>
          </a:prstGeom>
          <a:solidFill>
            <a:srgbClr val="FF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Audio Response</a:t>
            </a:r>
            <a:endParaRPr b="1" i="0" sz="800" u="none" cap="none" strike="noStrike">
              <a:solidFill>
                <a:srgbClr val="000000"/>
              </a:solidFill>
              <a:latin typeface="Arial"/>
              <a:ea typeface="Arial"/>
              <a:cs typeface="Arial"/>
              <a:sym typeface="Arial"/>
            </a:endParaRPr>
          </a:p>
        </p:txBody>
      </p:sp>
      <p:sp>
        <p:nvSpPr>
          <p:cNvPr id="1600" name="Google Shape;1600;p181"/>
          <p:cNvSpPr/>
          <p:nvPr/>
        </p:nvSpPr>
        <p:spPr>
          <a:xfrm flipH="1">
            <a:off x="4084792" y="1672333"/>
            <a:ext cx="1016100" cy="676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81"/>
          <p:cNvSpPr txBox="1"/>
          <p:nvPr/>
        </p:nvSpPr>
        <p:spPr>
          <a:xfrm flipH="1">
            <a:off x="4084752" y="1672332"/>
            <a:ext cx="1016100" cy="307800"/>
          </a:xfrm>
          <a:prstGeom prst="rect">
            <a:avLst/>
          </a:prstGeom>
          <a:solidFill>
            <a:srgbClr val="00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Default Action</a:t>
            </a:r>
            <a:endParaRPr b="1" i="0" sz="800" u="none" cap="none" strike="noStrike">
              <a:solidFill>
                <a:srgbClr val="000000"/>
              </a:solidFill>
              <a:latin typeface="Arial"/>
              <a:ea typeface="Arial"/>
              <a:cs typeface="Arial"/>
              <a:sym typeface="Arial"/>
            </a:endParaRPr>
          </a:p>
        </p:txBody>
      </p:sp>
      <p:sp>
        <p:nvSpPr>
          <p:cNvPr id="1602" name="Google Shape;1602;p181"/>
          <p:cNvSpPr txBox="1"/>
          <p:nvPr/>
        </p:nvSpPr>
        <p:spPr>
          <a:xfrm>
            <a:off x="4182511" y="1205582"/>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603" name="Google Shape;1603;p181"/>
          <p:cNvSpPr txBox="1"/>
          <p:nvPr/>
        </p:nvSpPr>
        <p:spPr>
          <a:xfrm>
            <a:off x="4182511" y="1900404"/>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604" name="Google Shape;1604;p181"/>
          <p:cNvSpPr/>
          <p:nvPr/>
        </p:nvSpPr>
        <p:spPr>
          <a:xfrm>
            <a:off x="3570689" y="1933873"/>
            <a:ext cx="5145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81"/>
          <p:cNvSpPr/>
          <p:nvPr/>
        </p:nvSpPr>
        <p:spPr>
          <a:xfrm>
            <a:off x="3531333"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6" name="Google Shape;1606;p181"/>
          <p:cNvPicPr preferRelativeResize="0"/>
          <p:nvPr/>
        </p:nvPicPr>
        <p:blipFill rotWithShape="1">
          <a:blip r:embed="rId5">
            <a:alphaModFix/>
          </a:blip>
          <a:srcRect b="0" l="0" r="0" t="0"/>
          <a:stretch/>
        </p:blipFill>
        <p:spPr>
          <a:xfrm>
            <a:off x="4178913" y="2810671"/>
            <a:ext cx="843442" cy="575874"/>
          </a:xfrm>
          <a:prstGeom prst="rect">
            <a:avLst/>
          </a:prstGeom>
          <a:noFill/>
          <a:ln>
            <a:noFill/>
          </a:ln>
        </p:spPr>
      </p:pic>
      <p:sp>
        <p:nvSpPr>
          <p:cNvPr id="1607" name="Google Shape;1607;p181"/>
          <p:cNvSpPr/>
          <p:nvPr/>
        </p:nvSpPr>
        <p:spPr>
          <a:xfrm>
            <a:off x="4087794" y="2821509"/>
            <a:ext cx="1016100" cy="57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81"/>
          <p:cNvSpPr/>
          <p:nvPr/>
        </p:nvSpPr>
        <p:spPr>
          <a:xfrm>
            <a:off x="5116717" y="1933873"/>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81"/>
          <p:cNvSpPr/>
          <p:nvPr/>
        </p:nvSpPr>
        <p:spPr>
          <a:xfrm>
            <a:off x="5116717"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81"/>
          <p:cNvSpPr/>
          <p:nvPr/>
        </p:nvSpPr>
        <p:spPr>
          <a:xfrm>
            <a:off x="6019811" y="147556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81"/>
          <p:cNvSpPr/>
          <p:nvPr/>
        </p:nvSpPr>
        <p:spPr>
          <a:xfrm>
            <a:off x="6228527" y="151634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81"/>
          <p:cNvSpPr/>
          <p:nvPr/>
        </p:nvSpPr>
        <p:spPr>
          <a:xfrm>
            <a:off x="6228527" y="159508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81"/>
          <p:cNvSpPr/>
          <p:nvPr/>
        </p:nvSpPr>
        <p:spPr>
          <a:xfrm>
            <a:off x="6228527" y="167382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81"/>
          <p:cNvSpPr/>
          <p:nvPr/>
        </p:nvSpPr>
        <p:spPr>
          <a:xfrm>
            <a:off x="5716812"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81"/>
          <p:cNvSpPr/>
          <p:nvPr/>
        </p:nvSpPr>
        <p:spPr>
          <a:xfrm>
            <a:off x="5925529"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81"/>
          <p:cNvSpPr/>
          <p:nvPr/>
        </p:nvSpPr>
        <p:spPr>
          <a:xfrm>
            <a:off x="5925529"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81"/>
          <p:cNvSpPr/>
          <p:nvPr/>
        </p:nvSpPr>
        <p:spPr>
          <a:xfrm>
            <a:off x="5925529"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81"/>
          <p:cNvSpPr/>
          <p:nvPr/>
        </p:nvSpPr>
        <p:spPr>
          <a:xfrm>
            <a:off x="6444009"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81"/>
          <p:cNvSpPr/>
          <p:nvPr/>
        </p:nvSpPr>
        <p:spPr>
          <a:xfrm>
            <a:off x="6652726"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81"/>
          <p:cNvSpPr/>
          <p:nvPr/>
        </p:nvSpPr>
        <p:spPr>
          <a:xfrm>
            <a:off x="6652726"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81"/>
          <p:cNvSpPr/>
          <p:nvPr/>
        </p:nvSpPr>
        <p:spPr>
          <a:xfrm>
            <a:off x="6652726"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81"/>
          <p:cNvSpPr/>
          <p:nvPr/>
        </p:nvSpPr>
        <p:spPr>
          <a:xfrm>
            <a:off x="5716812"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81"/>
          <p:cNvSpPr/>
          <p:nvPr/>
        </p:nvSpPr>
        <p:spPr>
          <a:xfrm>
            <a:off x="5925529"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81"/>
          <p:cNvSpPr/>
          <p:nvPr/>
        </p:nvSpPr>
        <p:spPr>
          <a:xfrm>
            <a:off x="5925529"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81"/>
          <p:cNvSpPr/>
          <p:nvPr/>
        </p:nvSpPr>
        <p:spPr>
          <a:xfrm>
            <a:off x="5925529"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81"/>
          <p:cNvSpPr/>
          <p:nvPr/>
        </p:nvSpPr>
        <p:spPr>
          <a:xfrm>
            <a:off x="6444009"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81"/>
          <p:cNvSpPr/>
          <p:nvPr/>
        </p:nvSpPr>
        <p:spPr>
          <a:xfrm>
            <a:off x="6652726"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81"/>
          <p:cNvSpPr/>
          <p:nvPr/>
        </p:nvSpPr>
        <p:spPr>
          <a:xfrm>
            <a:off x="6652726"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81"/>
          <p:cNvSpPr/>
          <p:nvPr/>
        </p:nvSpPr>
        <p:spPr>
          <a:xfrm>
            <a:off x="6652726"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81"/>
          <p:cNvSpPr/>
          <p:nvPr/>
        </p:nvSpPr>
        <p:spPr>
          <a:xfrm>
            <a:off x="5716812"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81"/>
          <p:cNvSpPr/>
          <p:nvPr/>
        </p:nvSpPr>
        <p:spPr>
          <a:xfrm>
            <a:off x="5925529"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81"/>
          <p:cNvSpPr/>
          <p:nvPr/>
        </p:nvSpPr>
        <p:spPr>
          <a:xfrm>
            <a:off x="5925529"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81"/>
          <p:cNvSpPr/>
          <p:nvPr/>
        </p:nvSpPr>
        <p:spPr>
          <a:xfrm>
            <a:off x="5925529"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81"/>
          <p:cNvSpPr/>
          <p:nvPr/>
        </p:nvSpPr>
        <p:spPr>
          <a:xfrm>
            <a:off x="6444009"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81"/>
          <p:cNvSpPr/>
          <p:nvPr/>
        </p:nvSpPr>
        <p:spPr>
          <a:xfrm>
            <a:off x="6652726"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81"/>
          <p:cNvSpPr/>
          <p:nvPr/>
        </p:nvSpPr>
        <p:spPr>
          <a:xfrm>
            <a:off x="6652726"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81"/>
          <p:cNvSpPr/>
          <p:nvPr/>
        </p:nvSpPr>
        <p:spPr>
          <a:xfrm>
            <a:off x="6652726"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81"/>
          <p:cNvSpPr/>
          <p:nvPr/>
        </p:nvSpPr>
        <p:spPr>
          <a:xfrm>
            <a:off x="5716812"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81"/>
          <p:cNvSpPr/>
          <p:nvPr/>
        </p:nvSpPr>
        <p:spPr>
          <a:xfrm>
            <a:off x="5925529"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81"/>
          <p:cNvSpPr/>
          <p:nvPr/>
        </p:nvSpPr>
        <p:spPr>
          <a:xfrm>
            <a:off x="5925529"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81"/>
          <p:cNvSpPr/>
          <p:nvPr/>
        </p:nvSpPr>
        <p:spPr>
          <a:xfrm>
            <a:off x="5925529"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81"/>
          <p:cNvSpPr/>
          <p:nvPr/>
        </p:nvSpPr>
        <p:spPr>
          <a:xfrm>
            <a:off x="6444009"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81"/>
          <p:cNvSpPr/>
          <p:nvPr/>
        </p:nvSpPr>
        <p:spPr>
          <a:xfrm>
            <a:off x="6652726"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81"/>
          <p:cNvSpPr/>
          <p:nvPr/>
        </p:nvSpPr>
        <p:spPr>
          <a:xfrm>
            <a:off x="6652726"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81"/>
          <p:cNvSpPr/>
          <p:nvPr/>
        </p:nvSpPr>
        <p:spPr>
          <a:xfrm>
            <a:off x="6652726"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81"/>
          <p:cNvSpPr/>
          <p:nvPr/>
        </p:nvSpPr>
        <p:spPr>
          <a:xfrm>
            <a:off x="5685525" y="2410650"/>
            <a:ext cx="1391100" cy="2188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81"/>
          <p:cNvSpPr txBox="1"/>
          <p:nvPr/>
        </p:nvSpPr>
        <p:spPr>
          <a:xfrm>
            <a:off x="5779974" y="4174806"/>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a:t>
            </a:r>
            <a:endParaRPr b="1" i="0" sz="1000" u="none" cap="none" strike="noStrike">
              <a:solidFill>
                <a:srgbClr val="000000"/>
              </a:solidFill>
              <a:latin typeface="Arial"/>
              <a:ea typeface="Arial"/>
              <a:cs typeface="Arial"/>
              <a:sym typeface="Arial"/>
            </a:endParaRPr>
          </a:p>
        </p:txBody>
      </p:sp>
      <p:sp>
        <p:nvSpPr>
          <p:cNvPr id="1648" name="Google Shape;1648;p181"/>
          <p:cNvSpPr/>
          <p:nvPr/>
        </p:nvSpPr>
        <p:spPr>
          <a:xfrm>
            <a:off x="5685516" y="1384678"/>
            <a:ext cx="1391100" cy="83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81"/>
          <p:cNvSpPr txBox="1"/>
          <p:nvPr/>
        </p:nvSpPr>
        <p:spPr>
          <a:xfrm>
            <a:off x="5779974" y="1841581"/>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 </a:t>
            </a:r>
            <a:endParaRPr b="1" i="0" sz="1000" u="none" cap="none" strike="noStrike">
              <a:solidFill>
                <a:srgbClr val="000000"/>
              </a:solidFill>
              <a:latin typeface="Arial"/>
              <a:ea typeface="Arial"/>
              <a:cs typeface="Arial"/>
              <a:sym typeface="Arial"/>
            </a:endParaRPr>
          </a:p>
        </p:txBody>
      </p:sp>
      <p:sp>
        <p:nvSpPr>
          <p:cNvPr id="1650" name="Google Shape;1650;p1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Data collection for a meaningful comparison</a:t>
            </a:r>
            <a:endParaRPr/>
          </a:p>
          <a:p>
            <a:pPr indent="0" lvl="0" marL="0" rtl="0" algn="l">
              <a:lnSpc>
                <a:spcPct val="100000"/>
              </a:lnSpc>
              <a:spcBef>
                <a:spcPts val="0"/>
              </a:spcBef>
              <a:spcAft>
                <a:spcPts val="0"/>
              </a:spcAft>
              <a:buSzPct val="111111"/>
              <a:buNone/>
            </a:pPr>
            <a:r>
              <a:t/>
            </a:r>
            <a:endParaRPr/>
          </a:p>
        </p:txBody>
      </p:sp>
      <p:sp>
        <p:nvSpPr>
          <p:cNvPr id="1656" name="Google Shape;1656;p182"/>
          <p:cNvSpPr txBox="1"/>
          <p:nvPr>
            <p:ph idx="1" type="body"/>
          </p:nvPr>
        </p:nvSpPr>
        <p:spPr>
          <a:xfrm>
            <a:off x="7137875" y="1304875"/>
            <a:ext cx="1857300" cy="301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chemeClr val="dk1"/>
              </a:buClr>
              <a:buSzPts val="1200"/>
              <a:buChar char="➔"/>
            </a:pPr>
            <a:r>
              <a:rPr b="1" lang="en" sz="1200">
                <a:solidFill>
                  <a:schemeClr val="dk1"/>
                </a:solidFill>
              </a:rPr>
              <a:t>Query string</a:t>
            </a:r>
            <a:endParaRPr b="1" sz="1200">
              <a:solidFill>
                <a:schemeClr val="dk1"/>
              </a:solidFill>
            </a:endParaRPr>
          </a:p>
          <a:p>
            <a:pPr indent="0" lvl="0" marL="457200" rtl="0" algn="l">
              <a:lnSpc>
                <a:spcPct val="115000"/>
              </a:lnSpc>
              <a:spcBef>
                <a:spcPts val="1200"/>
              </a:spcBef>
              <a:spcAft>
                <a:spcPts val="1200"/>
              </a:spcAft>
              <a:buSzPts val="1800"/>
              <a:buNone/>
            </a:pPr>
            <a:r>
              <a:t/>
            </a:r>
            <a:endParaRPr b="1" sz="1200">
              <a:solidFill>
                <a:schemeClr val="dk1"/>
              </a:solidFill>
            </a:endParaRPr>
          </a:p>
        </p:txBody>
      </p:sp>
      <p:sp>
        <p:nvSpPr>
          <p:cNvPr id="1657" name="Google Shape;1657;p182"/>
          <p:cNvSpPr/>
          <p:nvPr/>
        </p:nvSpPr>
        <p:spPr>
          <a:xfrm>
            <a:off x="23000" y="2328925"/>
            <a:ext cx="1082100" cy="54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82"/>
          <p:cNvSpPr txBox="1"/>
          <p:nvPr/>
        </p:nvSpPr>
        <p:spPr>
          <a:xfrm>
            <a:off x="23000" y="2454834"/>
            <a:ext cx="10161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Query String</a:t>
            </a:r>
            <a:endParaRPr b="1" i="0" sz="1000" u="none" cap="none" strike="noStrike">
              <a:solidFill>
                <a:srgbClr val="000000"/>
              </a:solidFill>
              <a:latin typeface="Arial"/>
              <a:ea typeface="Arial"/>
              <a:cs typeface="Arial"/>
              <a:sym typeface="Arial"/>
            </a:endParaRPr>
          </a:p>
        </p:txBody>
      </p:sp>
      <p:sp>
        <p:nvSpPr>
          <p:cNvPr id="1659" name="Google Shape;1659;p182"/>
          <p:cNvSpPr/>
          <p:nvPr/>
        </p:nvSpPr>
        <p:spPr>
          <a:xfrm>
            <a:off x="416083" y="1908714"/>
            <a:ext cx="798600" cy="5310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82"/>
          <p:cNvSpPr/>
          <p:nvPr/>
        </p:nvSpPr>
        <p:spPr>
          <a:xfrm flipH="1" rot="10800000">
            <a:off x="416075" y="2804036"/>
            <a:ext cx="2459700" cy="5415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82"/>
          <p:cNvSpPr txBox="1"/>
          <p:nvPr/>
        </p:nvSpPr>
        <p:spPr>
          <a:xfrm>
            <a:off x="1234995" y="1802431"/>
            <a:ext cx="1016100" cy="523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Google text to speech</a:t>
            </a:r>
            <a:endParaRPr b="1" i="0" sz="1100" u="none" cap="none" strike="noStrike">
              <a:solidFill>
                <a:srgbClr val="000000"/>
              </a:solidFill>
              <a:latin typeface="Arial"/>
              <a:ea typeface="Arial"/>
              <a:cs typeface="Arial"/>
              <a:sym typeface="Arial"/>
            </a:endParaRPr>
          </a:p>
        </p:txBody>
      </p:sp>
      <p:sp>
        <p:nvSpPr>
          <p:cNvPr id="1662" name="Google Shape;1662;p182"/>
          <p:cNvSpPr/>
          <p:nvPr/>
        </p:nvSpPr>
        <p:spPr>
          <a:xfrm>
            <a:off x="2881745" y="2829155"/>
            <a:ext cx="630300" cy="660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3" name="Google Shape;1663;p182"/>
          <p:cNvPicPr preferRelativeResize="0"/>
          <p:nvPr/>
        </p:nvPicPr>
        <p:blipFill rotWithShape="1">
          <a:blip r:embed="rId3">
            <a:alphaModFix/>
          </a:blip>
          <a:srcRect b="84415" l="0" r="1204" t="0"/>
          <a:stretch/>
        </p:blipFill>
        <p:spPr>
          <a:xfrm>
            <a:off x="2881745" y="2829155"/>
            <a:ext cx="630607" cy="85446"/>
          </a:xfrm>
          <a:prstGeom prst="rect">
            <a:avLst/>
          </a:prstGeom>
          <a:noFill/>
          <a:ln>
            <a:noFill/>
          </a:ln>
        </p:spPr>
      </p:pic>
      <p:sp>
        <p:nvSpPr>
          <p:cNvPr id="1664" name="Google Shape;1664;p182"/>
          <p:cNvSpPr/>
          <p:nvPr/>
        </p:nvSpPr>
        <p:spPr>
          <a:xfrm>
            <a:off x="2985078" y="3489732"/>
            <a:ext cx="375818" cy="203966"/>
          </a:xfrm>
          <a:prstGeom prst="flowChartExtra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82"/>
          <p:cNvSpPr/>
          <p:nvPr/>
        </p:nvSpPr>
        <p:spPr>
          <a:xfrm>
            <a:off x="2929225" y="3017612"/>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82"/>
          <p:cNvSpPr/>
          <p:nvPr/>
        </p:nvSpPr>
        <p:spPr>
          <a:xfrm>
            <a:off x="3137941" y="3058389"/>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82"/>
          <p:cNvSpPr/>
          <p:nvPr/>
        </p:nvSpPr>
        <p:spPr>
          <a:xfrm>
            <a:off x="3137941" y="3137130"/>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82"/>
          <p:cNvSpPr/>
          <p:nvPr/>
        </p:nvSpPr>
        <p:spPr>
          <a:xfrm>
            <a:off x="3137941" y="3215871"/>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82"/>
          <p:cNvSpPr/>
          <p:nvPr/>
        </p:nvSpPr>
        <p:spPr>
          <a:xfrm>
            <a:off x="2250875" y="1933873"/>
            <a:ext cx="6669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0" name="Google Shape;1670;p182"/>
          <p:cNvPicPr preferRelativeResize="0"/>
          <p:nvPr/>
        </p:nvPicPr>
        <p:blipFill rotWithShape="1">
          <a:blip r:embed="rId4">
            <a:alphaModFix/>
          </a:blip>
          <a:srcRect b="26585" l="22991" r="23725" t="20609"/>
          <a:stretch/>
        </p:blipFill>
        <p:spPr>
          <a:xfrm>
            <a:off x="2917929" y="1754504"/>
            <a:ext cx="652760" cy="575875"/>
          </a:xfrm>
          <a:prstGeom prst="rect">
            <a:avLst/>
          </a:prstGeom>
          <a:noFill/>
          <a:ln>
            <a:noFill/>
          </a:ln>
        </p:spPr>
      </p:pic>
      <p:sp>
        <p:nvSpPr>
          <p:cNvPr id="1671" name="Google Shape;1671;p182"/>
          <p:cNvSpPr/>
          <p:nvPr/>
        </p:nvSpPr>
        <p:spPr>
          <a:xfrm flipH="1">
            <a:off x="4084792" y="942582"/>
            <a:ext cx="1016100" cy="729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82"/>
          <p:cNvSpPr txBox="1"/>
          <p:nvPr/>
        </p:nvSpPr>
        <p:spPr>
          <a:xfrm flipH="1">
            <a:off x="4084875" y="940500"/>
            <a:ext cx="1018800" cy="307800"/>
          </a:xfrm>
          <a:prstGeom prst="rect">
            <a:avLst/>
          </a:prstGeom>
          <a:solidFill>
            <a:srgbClr val="FF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Audio Response</a:t>
            </a:r>
            <a:endParaRPr b="1" i="0" sz="800" u="none" cap="none" strike="noStrike">
              <a:solidFill>
                <a:srgbClr val="000000"/>
              </a:solidFill>
              <a:latin typeface="Arial"/>
              <a:ea typeface="Arial"/>
              <a:cs typeface="Arial"/>
              <a:sym typeface="Arial"/>
            </a:endParaRPr>
          </a:p>
        </p:txBody>
      </p:sp>
      <p:sp>
        <p:nvSpPr>
          <p:cNvPr id="1673" name="Google Shape;1673;p182"/>
          <p:cNvSpPr/>
          <p:nvPr/>
        </p:nvSpPr>
        <p:spPr>
          <a:xfrm flipH="1">
            <a:off x="4084792" y="1672333"/>
            <a:ext cx="1016100" cy="676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82"/>
          <p:cNvSpPr txBox="1"/>
          <p:nvPr/>
        </p:nvSpPr>
        <p:spPr>
          <a:xfrm flipH="1">
            <a:off x="4084752" y="1672332"/>
            <a:ext cx="1016100" cy="307800"/>
          </a:xfrm>
          <a:prstGeom prst="rect">
            <a:avLst/>
          </a:prstGeom>
          <a:solidFill>
            <a:srgbClr val="00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Default Action</a:t>
            </a:r>
            <a:endParaRPr b="1" i="0" sz="800" u="none" cap="none" strike="noStrike">
              <a:solidFill>
                <a:srgbClr val="000000"/>
              </a:solidFill>
              <a:latin typeface="Arial"/>
              <a:ea typeface="Arial"/>
              <a:cs typeface="Arial"/>
              <a:sym typeface="Arial"/>
            </a:endParaRPr>
          </a:p>
        </p:txBody>
      </p:sp>
      <p:sp>
        <p:nvSpPr>
          <p:cNvPr id="1675" name="Google Shape;1675;p182"/>
          <p:cNvSpPr txBox="1"/>
          <p:nvPr/>
        </p:nvSpPr>
        <p:spPr>
          <a:xfrm>
            <a:off x="4182511" y="1205582"/>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676" name="Google Shape;1676;p182"/>
          <p:cNvSpPr txBox="1"/>
          <p:nvPr/>
        </p:nvSpPr>
        <p:spPr>
          <a:xfrm>
            <a:off x="4182511" y="1900404"/>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677" name="Google Shape;1677;p182"/>
          <p:cNvSpPr/>
          <p:nvPr/>
        </p:nvSpPr>
        <p:spPr>
          <a:xfrm>
            <a:off x="3570689" y="1933873"/>
            <a:ext cx="5145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82"/>
          <p:cNvSpPr/>
          <p:nvPr/>
        </p:nvSpPr>
        <p:spPr>
          <a:xfrm>
            <a:off x="3531333"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9" name="Google Shape;1679;p182"/>
          <p:cNvPicPr preferRelativeResize="0"/>
          <p:nvPr/>
        </p:nvPicPr>
        <p:blipFill rotWithShape="1">
          <a:blip r:embed="rId5">
            <a:alphaModFix/>
          </a:blip>
          <a:srcRect b="0" l="0" r="0" t="0"/>
          <a:stretch/>
        </p:blipFill>
        <p:spPr>
          <a:xfrm>
            <a:off x="4178913" y="2810671"/>
            <a:ext cx="843442" cy="575874"/>
          </a:xfrm>
          <a:prstGeom prst="rect">
            <a:avLst/>
          </a:prstGeom>
          <a:noFill/>
          <a:ln>
            <a:noFill/>
          </a:ln>
        </p:spPr>
      </p:pic>
      <p:sp>
        <p:nvSpPr>
          <p:cNvPr id="1680" name="Google Shape;1680;p182"/>
          <p:cNvSpPr/>
          <p:nvPr/>
        </p:nvSpPr>
        <p:spPr>
          <a:xfrm>
            <a:off x="4087794" y="2821509"/>
            <a:ext cx="1016100" cy="57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82"/>
          <p:cNvSpPr/>
          <p:nvPr/>
        </p:nvSpPr>
        <p:spPr>
          <a:xfrm>
            <a:off x="5116717" y="1933873"/>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82"/>
          <p:cNvSpPr/>
          <p:nvPr/>
        </p:nvSpPr>
        <p:spPr>
          <a:xfrm>
            <a:off x="5116717"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82"/>
          <p:cNvSpPr/>
          <p:nvPr/>
        </p:nvSpPr>
        <p:spPr>
          <a:xfrm>
            <a:off x="6019811" y="147556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82"/>
          <p:cNvSpPr/>
          <p:nvPr/>
        </p:nvSpPr>
        <p:spPr>
          <a:xfrm>
            <a:off x="6228527" y="151634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82"/>
          <p:cNvSpPr/>
          <p:nvPr/>
        </p:nvSpPr>
        <p:spPr>
          <a:xfrm>
            <a:off x="6228527" y="159508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82"/>
          <p:cNvSpPr/>
          <p:nvPr/>
        </p:nvSpPr>
        <p:spPr>
          <a:xfrm>
            <a:off x="6228527" y="167382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82"/>
          <p:cNvSpPr/>
          <p:nvPr/>
        </p:nvSpPr>
        <p:spPr>
          <a:xfrm>
            <a:off x="5716812"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82"/>
          <p:cNvSpPr/>
          <p:nvPr/>
        </p:nvSpPr>
        <p:spPr>
          <a:xfrm>
            <a:off x="5925529"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82"/>
          <p:cNvSpPr/>
          <p:nvPr/>
        </p:nvSpPr>
        <p:spPr>
          <a:xfrm>
            <a:off x="5925529"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82"/>
          <p:cNvSpPr/>
          <p:nvPr/>
        </p:nvSpPr>
        <p:spPr>
          <a:xfrm>
            <a:off x="5925529"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82"/>
          <p:cNvSpPr/>
          <p:nvPr/>
        </p:nvSpPr>
        <p:spPr>
          <a:xfrm>
            <a:off x="6444009"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82"/>
          <p:cNvSpPr/>
          <p:nvPr/>
        </p:nvSpPr>
        <p:spPr>
          <a:xfrm>
            <a:off x="6652726"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82"/>
          <p:cNvSpPr/>
          <p:nvPr/>
        </p:nvSpPr>
        <p:spPr>
          <a:xfrm>
            <a:off x="6652726"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82"/>
          <p:cNvSpPr/>
          <p:nvPr/>
        </p:nvSpPr>
        <p:spPr>
          <a:xfrm>
            <a:off x="6652726"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82"/>
          <p:cNvSpPr/>
          <p:nvPr/>
        </p:nvSpPr>
        <p:spPr>
          <a:xfrm>
            <a:off x="5716812"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82"/>
          <p:cNvSpPr/>
          <p:nvPr/>
        </p:nvSpPr>
        <p:spPr>
          <a:xfrm>
            <a:off x="5925529"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82"/>
          <p:cNvSpPr/>
          <p:nvPr/>
        </p:nvSpPr>
        <p:spPr>
          <a:xfrm>
            <a:off x="5925529"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82"/>
          <p:cNvSpPr/>
          <p:nvPr/>
        </p:nvSpPr>
        <p:spPr>
          <a:xfrm>
            <a:off x="5925529"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82"/>
          <p:cNvSpPr/>
          <p:nvPr/>
        </p:nvSpPr>
        <p:spPr>
          <a:xfrm>
            <a:off x="6444009"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82"/>
          <p:cNvSpPr/>
          <p:nvPr/>
        </p:nvSpPr>
        <p:spPr>
          <a:xfrm>
            <a:off x="6652726"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82"/>
          <p:cNvSpPr/>
          <p:nvPr/>
        </p:nvSpPr>
        <p:spPr>
          <a:xfrm>
            <a:off x="6652726"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82"/>
          <p:cNvSpPr/>
          <p:nvPr/>
        </p:nvSpPr>
        <p:spPr>
          <a:xfrm>
            <a:off x="6652726"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82"/>
          <p:cNvSpPr/>
          <p:nvPr/>
        </p:nvSpPr>
        <p:spPr>
          <a:xfrm>
            <a:off x="5716812"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82"/>
          <p:cNvSpPr/>
          <p:nvPr/>
        </p:nvSpPr>
        <p:spPr>
          <a:xfrm>
            <a:off x="5925529"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82"/>
          <p:cNvSpPr/>
          <p:nvPr/>
        </p:nvSpPr>
        <p:spPr>
          <a:xfrm>
            <a:off x="5925529"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82"/>
          <p:cNvSpPr/>
          <p:nvPr/>
        </p:nvSpPr>
        <p:spPr>
          <a:xfrm>
            <a:off x="5925529"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82"/>
          <p:cNvSpPr/>
          <p:nvPr/>
        </p:nvSpPr>
        <p:spPr>
          <a:xfrm>
            <a:off x="6444009"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82"/>
          <p:cNvSpPr/>
          <p:nvPr/>
        </p:nvSpPr>
        <p:spPr>
          <a:xfrm>
            <a:off x="6652726"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82"/>
          <p:cNvSpPr/>
          <p:nvPr/>
        </p:nvSpPr>
        <p:spPr>
          <a:xfrm>
            <a:off x="6652726"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82"/>
          <p:cNvSpPr/>
          <p:nvPr/>
        </p:nvSpPr>
        <p:spPr>
          <a:xfrm>
            <a:off x="6652726"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82"/>
          <p:cNvSpPr/>
          <p:nvPr/>
        </p:nvSpPr>
        <p:spPr>
          <a:xfrm>
            <a:off x="5716812"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82"/>
          <p:cNvSpPr/>
          <p:nvPr/>
        </p:nvSpPr>
        <p:spPr>
          <a:xfrm>
            <a:off x="5925529"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82"/>
          <p:cNvSpPr/>
          <p:nvPr/>
        </p:nvSpPr>
        <p:spPr>
          <a:xfrm>
            <a:off x="5925529"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82"/>
          <p:cNvSpPr/>
          <p:nvPr/>
        </p:nvSpPr>
        <p:spPr>
          <a:xfrm>
            <a:off x="5925529"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82"/>
          <p:cNvSpPr/>
          <p:nvPr/>
        </p:nvSpPr>
        <p:spPr>
          <a:xfrm>
            <a:off x="6444009"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82"/>
          <p:cNvSpPr/>
          <p:nvPr/>
        </p:nvSpPr>
        <p:spPr>
          <a:xfrm>
            <a:off x="6652726"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82"/>
          <p:cNvSpPr/>
          <p:nvPr/>
        </p:nvSpPr>
        <p:spPr>
          <a:xfrm>
            <a:off x="6652726"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82"/>
          <p:cNvSpPr/>
          <p:nvPr/>
        </p:nvSpPr>
        <p:spPr>
          <a:xfrm>
            <a:off x="6652726"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82"/>
          <p:cNvSpPr/>
          <p:nvPr/>
        </p:nvSpPr>
        <p:spPr>
          <a:xfrm>
            <a:off x="5685525" y="2410650"/>
            <a:ext cx="1391100" cy="2188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82"/>
          <p:cNvSpPr txBox="1"/>
          <p:nvPr/>
        </p:nvSpPr>
        <p:spPr>
          <a:xfrm>
            <a:off x="5779974" y="4174806"/>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a:t>
            </a:r>
            <a:endParaRPr b="1" i="0" sz="1000" u="none" cap="none" strike="noStrike">
              <a:solidFill>
                <a:srgbClr val="000000"/>
              </a:solidFill>
              <a:latin typeface="Arial"/>
              <a:ea typeface="Arial"/>
              <a:cs typeface="Arial"/>
              <a:sym typeface="Arial"/>
            </a:endParaRPr>
          </a:p>
        </p:txBody>
      </p:sp>
      <p:sp>
        <p:nvSpPr>
          <p:cNvPr id="1721" name="Google Shape;1721;p182"/>
          <p:cNvSpPr/>
          <p:nvPr/>
        </p:nvSpPr>
        <p:spPr>
          <a:xfrm>
            <a:off x="5685516" y="1384678"/>
            <a:ext cx="1391100" cy="83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82"/>
          <p:cNvSpPr txBox="1"/>
          <p:nvPr/>
        </p:nvSpPr>
        <p:spPr>
          <a:xfrm>
            <a:off x="5779974" y="1841581"/>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 </a:t>
            </a:r>
            <a:endParaRPr b="1" i="0" sz="1000" u="none" cap="none" strike="noStrike">
              <a:solidFill>
                <a:srgbClr val="000000"/>
              </a:solidFill>
              <a:latin typeface="Arial"/>
              <a:ea typeface="Arial"/>
              <a:cs typeface="Arial"/>
              <a:sym typeface="Arial"/>
            </a:endParaRPr>
          </a:p>
        </p:txBody>
      </p:sp>
      <p:sp>
        <p:nvSpPr>
          <p:cNvPr id="1723" name="Google Shape;1723;p1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collection for a meaningful comparison</a:t>
            </a:r>
            <a:endParaRPr/>
          </a:p>
          <a:p>
            <a:pPr indent="0" lvl="0" marL="0" rtl="0" algn="l">
              <a:lnSpc>
                <a:spcPct val="100000"/>
              </a:lnSpc>
              <a:spcBef>
                <a:spcPts val="0"/>
              </a:spcBef>
              <a:spcAft>
                <a:spcPts val="0"/>
              </a:spcAft>
              <a:buSzPct val="111111"/>
              <a:buNone/>
            </a:pPr>
            <a:r>
              <a:t/>
            </a:r>
            <a:endParaRPr/>
          </a:p>
        </p:txBody>
      </p:sp>
      <p:sp>
        <p:nvSpPr>
          <p:cNvPr id="1729" name="Google Shape;1729;p183"/>
          <p:cNvSpPr txBox="1"/>
          <p:nvPr>
            <p:ph idx="1" type="body"/>
          </p:nvPr>
        </p:nvSpPr>
        <p:spPr>
          <a:xfrm>
            <a:off x="7137875" y="1304875"/>
            <a:ext cx="1857300" cy="301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chemeClr val="dk1"/>
              </a:buClr>
              <a:buSzPts val="1200"/>
              <a:buChar char="➔"/>
            </a:pPr>
            <a:r>
              <a:rPr b="1" lang="en" sz="1200">
                <a:solidFill>
                  <a:schemeClr val="dk1"/>
                </a:solidFill>
              </a:rPr>
              <a:t>Query string</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gTTS to generate audio command</a:t>
            </a:r>
            <a:endParaRPr b="1" sz="1200">
              <a:solidFill>
                <a:schemeClr val="dk1"/>
              </a:solidFill>
            </a:endParaRPr>
          </a:p>
          <a:p>
            <a:pPr indent="0" lvl="0" marL="457200" rtl="0" algn="l">
              <a:lnSpc>
                <a:spcPct val="115000"/>
              </a:lnSpc>
              <a:spcBef>
                <a:spcPts val="1200"/>
              </a:spcBef>
              <a:spcAft>
                <a:spcPts val="1200"/>
              </a:spcAft>
              <a:buSzPts val="1800"/>
              <a:buNone/>
            </a:pPr>
            <a:r>
              <a:t/>
            </a:r>
            <a:endParaRPr b="1" sz="1200">
              <a:solidFill>
                <a:schemeClr val="dk1"/>
              </a:solidFill>
            </a:endParaRPr>
          </a:p>
        </p:txBody>
      </p:sp>
      <p:sp>
        <p:nvSpPr>
          <p:cNvPr id="1730" name="Google Shape;1730;p183"/>
          <p:cNvSpPr/>
          <p:nvPr/>
        </p:nvSpPr>
        <p:spPr>
          <a:xfrm>
            <a:off x="1136950" y="1678225"/>
            <a:ext cx="1235700" cy="83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83"/>
          <p:cNvSpPr txBox="1"/>
          <p:nvPr/>
        </p:nvSpPr>
        <p:spPr>
          <a:xfrm>
            <a:off x="23000" y="2454834"/>
            <a:ext cx="10161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Query String</a:t>
            </a:r>
            <a:endParaRPr b="1" i="0" sz="1000" u="none" cap="none" strike="noStrike">
              <a:solidFill>
                <a:srgbClr val="000000"/>
              </a:solidFill>
              <a:latin typeface="Arial"/>
              <a:ea typeface="Arial"/>
              <a:cs typeface="Arial"/>
              <a:sym typeface="Arial"/>
            </a:endParaRPr>
          </a:p>
        </p:txBody>
      </p:sp>
      <p:sp>
        <p:nvSpPr>
          <p:cNvPr id="1732" name="Google Shape;1732;p183"/>
          <p:cNvSpPr/>
          <p:nvPr/>
        </p:nvSpPr>
        <p:spPr>
          <a:xfrm>
            <a:off x="416083" y="1908714"/>
            <a:ext cx="798600" cy="5310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83"/>
          <p:cNvSpPr/>
          <p:nvPr/>
        </p:nvSpPr>
        <p:spPr>
          <a:xfrm flipH="1" rot="10800000">
            <a:off x="416075" y="2804036"/>
            <a:ext cx="2459700" cy="5415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83"/>
          <p:cNvSpPr txBox="1"/>
          <p:nvPr/>
        </p:nvSpPr>
        <p:spPr>
          <a:xfrm>
            <a:off x="1234995" y="1802431"/>
            <a:ext cx="1016100" cy="523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Google text to speech</a:t>
            </a:r>
            <a:endParaRPr b="1" i="0" sz="1100" u="none" cap="none" strike="noStrike">
              <a:solidFill>
                <a:srgbClr val="000000"/>
              </a:solidFill>
              <a:latin typeface="Arial"/>
              <a:ea typeface="Arial"/>
              <a:cs typeface="Arial"/>
              <a:sym typeface="Arial"/>
            </a:endParaRPr>
          </a:p>
        </p:txBody>
      </p:sp>
      <p:sp>
        <p:nvSpPr>
          <p:cNvPr id="1735" name="Google Shape;1735;p183"/>
          <p:cNvSpPr/>
          <p:nvPr/>
        </p:nvSpPr>
        <p:spPr>
          <a:xfrm>
            <a:off x="2881745" y="2829155"/>
            <a:ext cx="630300" cy="660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6" name="Google Shape;1736;p183"/>
          <p:cNvPicPr preferRelativeResize="0"/>
          <p:nvPr/>
        </p:nvPicPr>
        <p:blipFill rotWithShape="1">
          <a:blip r:embed="rId3">
            <a:alphaModFix/>
          </a:blip>
          <a:srcRect b="84415" l="0" r="1204" t="0"/>
          <a:stretch/>
        </p:blipFill>
        <p:spPr>
          <a:xfrm>
            <a:off x="2881745" y="2829155"/>
            <a:ext cx="630607" cy="85446"/>
          </a:xfrm>
          <a:prstGeom prst="rect">
            <a:avLst/>
          </a:prstGeom>
          <a:noFill/>
          <a:ln>
            <a:noFill/>
          </a:ln>
        </p:spPr>
      </p:pic>
      <p:sp>
        <p:nvSpPr>
          <p:cNvPr id="1737" name="Google Shape;1737;p183"/>
          <p:cNvSpPr/>
          <p:nvPr/>
        </p:nvSpPr>
        <p:spPr>
          <a:xfrm>
            <a:off x="2985078" y="3489732"/>
            <a:ext cx="375818" cy="203966"/>
          </a:xfrm>
          <a:prstGeom prst="flowChartExtra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83"/>
          <p:cNvSpPr/>
          <p:nvPr/>
        </p:nvSpPr>
        <p:spPr>
          <a:xfrm>
            <a:off x="2929225" y="3017612"/>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83"/>
          <p:cNvSpPr/>
          <p:nvPr/>
        </p:nvSpPr>
        <p:spPr>
          <a:xfrm>
            <a:off x="3137941" y="3058389"/>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83"/>
          <p:cNvSpPr/>
          <p:nvPr/>
        </p:nvSpPr>
        <p:spPr>
          <a:xfrm>
            <a:off x="3137941" y="3137130"/>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83"/>
          <p:cNvSpPr/>
          <p:nvPr/>
        </p:nvSpPr>
        <p:spPr>
          <a:xfrm>
            <a:off x="3137941" y="3215871"/>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83"/>
          <p:cNvSpPr/>
          <p:nvPr/>
        </p:nvSpPr>
        <p:spPr>
          <a:xfrm>
            <a:off x="2250875" y="1933873"/>
            <a:ext cx="6669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3" name="Google Shape;1743;p183"/>
          <p:cNvPicPr preferRelativeResize="0"/>
          <p:nvPr/>
        </p:nvPicPr>
        <p:blipFill rotWithShape="1">
          <a:blip r:embed="rId4">
            <a:alphaModFix/>
          </a:blip>
          <a:srcRect b="26585" l="22991" r="23725" t="20609"/>
          <a:stretch/>
        </p:blipFill>
        <p:spPr>
          <a:xfrm>
            <a:off x="2917929" y="1754504"/>
            <a:ext cx="652760" cy="575875"/>
          </a:xfrm>
          <a:prstGeom prst="rect">
            <a:avLst/>
          </a:prstGeom>
          <a:noFill/>
          <a:ln>
            <a:noFill/>
          </a:ln>
        </p:spPr>
      </p:pic>
      <p:sp>
        <p:nvSpPr>
          <p:cNvPr id="1744" name="Google Shape;1744;p183"/>
          <p:cNvSpPr/>
          <p:nvPr/>
        </p:nvSpPr>
        <p:spPr>
          <a:xfrm flipH="1">
            <a:off x="4084792" y="942582"/>
            <a:ext cx="1016100" cy="729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83"/>
          <p:cNvSpPr txBox="1"/>
          <p:nvPr/>
        </p:nvSpPr>
        <p:spPr>
          <a:xfrm flipH="1">
            <a:off x="4084875" y="940500"/>
            <a:ext cx="1018800" cy="307800"/>
          </a:xfrm>
          <a:prstGeom prst="rect">
            <a:avLst/>
          </a:prstGeom>
          <a:solidFill>
            <a:srgbClr val="FF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Audio Response</a:t>
            </a:r>
            <a:endParaRPr b="1" i="0" sz="800" u="none" cap="none" strike="noStrike">
              <a:solidFill>
                <a:srgbClr val="000000"/>
              </a:solidFill>
              <a:latin typeface="Arial"/>
              <a:ea typeface="Arial"/>
              <a:cs typeface="Arial"/>
              <a:sym typeface="Arial"/>
            </a:endParaRPr>
          </a:p>
        </p:txBody>
      </p:sp>
      <p:sp>
        <p:nvSpPr>
          <p:cNvPr id="1746" name="Google Shape;1746;p183"/>
          <p:cNvSpPr/>
          <p:nvPr/>
        </p:nvSpPr>
        <p:spPr>
          <a:xfrm flipH="1">
            <a:off x="4084792" y="1672333"/>
            <a:ext cx="1016100" cy="676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83"/>
          <p:cNvSpPr txBox="1"/>
          <p:nvPr/>
        </p:nvSpPr>
        <p:spPr>
          <a:xfrm flipH="1">
            <a:off x="4084752" y="1672332"/>
            <a:ext cx="1016100" cy="307800"/>
          </a:xfrm>
          <a:prstGeom prst="rect">
            <a:avLst/>
          </a:prstGeom>
          <a:solidFill>
            <a:srgbClr val="00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Default Action</a:t>
            </a:r>
            <a:endParaRPr b="1" i="0" sz="800" u="none" cap="none" strike="noStrike">
              <a:solidFill>
                <a:srgbClr val="000000"/>
              </a:solidFill>
              <a:latin typeface="Arial"/>
              <a:ea typeface="Arial"/>
              <a:cs typeface="Arial"/>
              <a:sym typeface="Arial"/>
            </a:endParaRPr>
          </a:p>
        </p:txBody>
      </p:sp>
      <p:sp>
        <p:nvSpPr>
          <p:cNvPr id="1748" name="Google Shape;1748;p183"/>
          <p:cNvSpPr txBox="1"/>
          <p:nvPr/>
        </p:nvSpPr>
        <p:spPr>
          <a:xfrm>
            <a:off x="4182511" y="1205582"/>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749" name="Google Shape;1749;p183"/>
          <p:cNvSpPr txBox="1"/>
          <p:nvPr/>
        </p:nvSpPr>
        <p:spPr>
          <a:xfrm>
            <a:off x="4182511" y="1900404"/>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750" name="Google Shape;1750;p183"/>
          <p:cNvSpPr/>
          <p:nvPr/>
        </p:nvSpPr>
        <p:spPr>
          <a:xfrm>
            <a:off x="3570689" y="1933873"/>
            <a:ext cx="5145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83"/>
          <p:cNvSpPr/>
          <p:nvPr/>
        </p:nvSpPr>
        <p:spPr>
          <a:xfrm>
            <a:off x="3531333"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52" name="Google Shape;1752;p183"/>
          <p:cNvPicPr preferRelativeResize="0"/>
          <p:nvPr/>
        </p:nvPicPr>
        <p:blipFill rotWithShape="1">
          <a:blip r:embed="rId5">
            <a:alphaModFix/>
          </a:blip>
          <a:srcRect b="0" l="0" r="0" t="0"/>
          <a:stretch/>
        </p:blipFill>
        <p:spPr>
          <a:xfrm>
            <a:off x="4178913" y="2810671"/>
            <a:ext cx="843442" cy="575874"/>
          </a:xfrm>
          <a:prstGeom prst="rect">
            <a:avLst/>
          </a:prstGeom>
          <a:noFill/>
          <a:ln>
            <a:noFill/>
          </a:ln>
        </p:spPr>
      </p:pic>
      <p:sp>
        <p:nvSpPr>
          <p:cNvPr id="1753" name="Google Shape;1753;p183"/>
          <p:cNvSpPr/>
          <p:nvPr/>
        </p:nvSpPr>
        <p:spPr>
          <a:xfrm>
            <a:off x="4087794" y="2821509"/>
            <a:ext cx="1016100" cy="57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83"/>
          <p:cNvSpPr/>
          <p:nvPr/>
        </p:nvSpPr>
        <p:spPr>
          <a:xfrm>
            <a:off x="5116717" y="1933873"/>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83"/>
          <p:cNvSpPr/>
          <p:nvPr/>
        </p:nvSpPr>
        <p:spPr>
          <a:xfrm>
            <a:off x="5116717"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83"/>
          <p:cNvSpPr/>
          <p:nvPr/>
        </p:nvSpPr>
        <p:spPr>
          <a:xfrm>
            <a:off x="6019811" y="147556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83"/>
          <p:cNvSpPr/>
          <p:nvPr/>
        </p:nvSpPr>
        <p:spPr>
          <a:xfrm>
            <a:off x="6228527" y="151634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83"/>
          <p:cNvSpPr/>
          <p:nvPr/>
        </p:nvSpPr>
        <p:spPr>
          <a:xfrm>
            <a:off x="6228527" y="159508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83"/>
          <p:cNvSpPr/>
          <p:nvPr/>
        </p:nvSpPr>
        <p:spPr>
          <a:xfrm>
            <a:off x="6228527" y="167382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83"/>
          <p:cNvSpPr/>
          <p:nvPr/>
        </p:nvSpPr>
        <p:spPr>
          <a:xfrm>
            <a:off x="5716812"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83"/>
          <p:cNvSpPr/>
          <p:nvPr/>
        </p:nvSpPr>
        <p:spPr>
          <a:xfrm>
            <a:off x="5925529"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83"/>
          <p:cNvSpPr/>
          <p:nvPr/>
        </p:nvSpPr>
        <p:spPr>
          <a:xfrm>
            <a:off x="5925529"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83"/>
          <p:cNvSpPr/>
          <p:nvPr/>
        </p:nvSpPr>
        <p:spPr>
          <a:xfrm>
            <a:off x="5925529"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83"/>
          <p:cNvSpPr/>
          <p:nvPr/>
        </p:nvSpPr>
        <p:spPr>
          <a:xfrm>
            <a:off x="6444009"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83"/>
          <p:cNvSpPr/>
          <p:nvPr/>
        </p:nvSpPr>
        <p:spPr>
          <a:xfrm>
            <a:off x="6652726"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83"/>
          <p:cNvSpPr/>
          <p:nvPr/>
        </p:nvSpPr>
        <p:spPr>
          <a:xfrm>
            <a:off x="6652726"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83"/>
          <p:cNvSpPr/>
          <p:nvPr/>
        </p:nvSpPr>
        <p:spPr>
          <a:xfrm>
            <a:off x="6652726"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83"/>
          <p:cNvSpPr/>
          <p:nvPr/>
        </p:nvSpPr>
        <p:spPr>
          <a:xfrm>
            <a:off x="5716812"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83"/>
          <p:cNvSpPr/>
          <p:nvPr/>
        </p:nvSpPr>
        <p:spPr>
          <a:xfrm>
            <a:off x="5925529"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83"/>
          <p:cNvSpPr/>
          <p:nvPr/>
        </p:nvSpPr>
        <p:spPr>
          <a:xfrm>
            <a:off x="5925529"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83"/>
          <p:cNvSpPr/>
          <p:nvPr/>
        </p:nvSpPr>
        <p:spPr>
          <a:xfrm>
            <a:off x="5925529"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83"/>
          <p:cNvSpPr/>
          <p:nvPr/>
        </p:nvSpPr>
        <p:spPr>
          <a:xfrm>
            <a:off x="6444009"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83"/>
          <p:cNvSpPr/>
          <p:nvPr/>
        </p:nvSpPr>
        <p:spPr>
          <a:xfrm>
            <a:off x="6652726"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83"/>
          <p:cNvSpPr/>
          <p:nvPr/>
        </p:nvSpPr>
        <p:spPr>
          <a:xfrm>
            <a:off x="6652726"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83"/>
          <p:cNvSpPr/>
          <p:nvPr/>
        </p:nvSpPr>
        <p:spPr>
          <a:xfrm>
            <a:off x="6652726"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83"/>
          <p:cNvSpPr/>
          <p:nvPr/>
        </p:nvSpPr>
        <p:spPr>
          <a:xfrm>
            <a:off x="5716812"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83"/>
          <p:cNvSpPr/>
          <p:nvPr/>
        </p:nvSpPr>
        <p:spPr>
          <a:xfrm>
            <a:off x="5925529"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83"/>
          <p:cNvSpPr/>
          <p:nvPr/>
        </p:nvSpPr>
        <p:spPr>
          <a:xfrm>
            <a:off x="5925529"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83"/>
          <p:cNvSpPr/>
          <p:nvPr/>
        </p:nvSpPr>
        <p:spPr>
          <a:xfrm>
            <a:off x="5925529"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83"/>
          <p:cNvSpPr/>
          <p:nvPr/>
        </p:nvSpPr>
        <p:spPr>
          <a:xfrm>
            <a:off x="6444009"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83"/>
          <p:cNvSpPr/>
          <p:nvPr/>
        </p:nvSpPr>
        <p:spPr>
          <a:xfrm>
            <a:off x="6652726"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83"/>
          <p:cNvSpPr/>
          <p:nvPr/>
        </p:nvSpPr>
        <p:spPr>
          <a:xfrm>
            <a:off x="6652726"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83"/>
          <p:cNvSpPr/>
          <p:nvPr/>
        </p:nvSpPr>
        <p:spPr>
          <a:xfrm>
            <a:off x="6652726"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83"/>
          <p:cNvSpPr/>
          <p:nvPr/>
        </p:nvSpPr>
        <p:spPr>
          <a:xfrm>
            <a:off x="5716812"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83"/>
          <p:cNvSpPr/>
          <p:nvPr/>
        </p:nvSpPr>
        <p:spPr>
          <a:xfrm>
            <a:off x="5925529"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83"/>
          <p:cNvSpPr/>
          <p:nvPr/>
        </p:nvSpPr>
        <p:spPr>
          <a:xfrm>
            <a:off x="5925529"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83"/>
          <p:cNvSpPr/>
          <p:nvPr/>
        </p:nvSpPr>
        <p:spPr>
          <a:xfrm>
            <a:off x="5925529"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83"/>
          <p:cNvSpPr/>
          <p:nvPr/>
        </p:nvSpPr>
        <p:spPr>
          <a:xfrm>
            <a:off x="6444009"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83"/>
          <p:cNvSpPr/>
          <p:nvPr/>
        </p:nvSpPr>
        <p:spPr>
          <a:xfrm>
            <a:off x="6652726"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83"/>
          <p:cNvSpPr/>
          <p:nvPr/>
        </p:nvSpPr>
        <p:spPr>
          <a:xfrm>
            <a:off x="6652726"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83"/>
          <p:cNvSpPr/>
          <p:nvPr/>
        </p:nvSpPr>
        <p:spPr>
          <a:xfrm>
            <a:off x="6652726"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83"/>
          <p:cNvSpPr/>
          <p:nvPr/>
        </p:nvSpPr>
        <p:spPr>
          <a:xfrm>
            <a:off x="5685525" y="2410650"/>
            <a:ext cx="1391100" cy="2188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83"/>
          <p:cNvSpPr txBox="1"/>
          <p:nvPr/>
        </p:nvSpPr>
        <p:spPr>
          <a:xfrm>
            <a:off x="5779974" y="4174806"/>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a:t>
            </a:r>
            <a:endParaRPr b="1" i="0" sz="1000" u="none" cap="none" strike="noStrike">
              <a:solidFill>
                <a:srgbClr val="000000"/>
              </a:solidFill>
              <a:latin typeface="Arial"/>
              <a:ea typeface="Arial"/>
              <a:cs typeface="Arial"/>
              <a:sym typeface="Arial"/>
            </a:endParaRPr>
          </a:p>
        </p:txBody>
      </p:sp>
      <p:sp>
        <p:nvSpPr>
          <p:cNvPr id="1794" name="Google Shape;1794;p183"/>
          <p:cNvSpPr/>
          <p:nvPr/>
        </p:nvSpPr>
        <p:spPr>
          <a:xfrm>
            <a:off x="5685516" y="1384678"/>
            <a:ext cx="1391100" cy="83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83"/>
          <p:cNvSpPr txBox="1"/>
          <p:nvPr/>
        </p:nvSpPr>
        <p:spPr>
          <a:xfrm>
            <a:off x="5779974" y="1841581"/>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 </a:t>
            </a:r>
            <a:endParaRPr b="1" i="0" sz="1000" u="none" cap="none" strike="noStrike">
              <a:solidFill>
                <a:srgbClr val="000000"/>
              </a:solidFill>
              <a:latin typeface="Arial"/>
              <a:ea typeface="Arial"/>
              <a:cs typeface="Arial"/>
              <a:sym typeface="Arial"/>
            </a:endParaRPr>
          </a:p>
        </p:txBody>
      </p:sp>
      <p:sp>
        <p:nvSpPr>
          <p:cNvPr id="1796" name="Google Shape;1796;p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collection for a meaningful comparison</a:t>
            </a:r>
            <a:endParaRPr/>
          </a:p>
          <a:p>
            <a:pPr indent="0" lvl="0" marL="0" rtl="0" algn="l">
              <a:lnSpc>
                <a:spcPct val="100000"/>
              </a:lnSpc>
              <a:spcBef>
                <a:spcPts val="0"/>
              </a:spcBef>
              <a:spcAft>
                <a:spcPts val="0"/>
              </a:spcAft>
              <a:buSzPct val="111111"/>
              <a:buNone/>
            </a:pPr>
            <a:r>
              <a:t/>
            </a:r>
            <a:endParaRPr/>
          </a:p>
        </p:txBody>
      </p:sp>
      <p:sp>
        <p:nvSpPr>
          <p:cNvPr id="1802" name="Google Shape;1802;p184"/>
          <p:cNvSpPr txBox="1"/>
          <p:nvPr>
            <p:ph idx="1" type="body"/>
          </p:nvPr>
        </p:nvSpPr>
        <p:spPr>
          <a:xfrm>
            <a:off x="7137875" y="1304875"/>
            <a:ext cx="1857300" cy="301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chemeClr val="dk1"/>
              </a:buClr>
              <a:buSzPts val="1200"/>
              <a:buChar char="➔"/>
            </a:pPr>
            <a:r>
              <a:rPr b="1" lang="en" sz="1200">
                <a:solidFill>
                  <a:schemeClr val="dk1"/>
                </a:solidFill>
              </a:rPr>
              <a:t>Query string</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gTTS to generate audio command</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At the same time search on Alexa and desktop</a:t>
            </a:r>
            <a:endParaRPr b="1" sz="1200">
              <a:solidFill>
                <a:schemeClr val="dk1"/>
              </a:solidFill>
            </a:endParaRPr>
          </a:p>
          <a:p>
            <a:pPr indent="0" lvl="0" marL="457200" rtl="0" algn="l">
              <a:lnSpc>
                <a:spcPct val="115000"/>
              </a:lnSpc>
              <a:spcBef>
                <a:spcPts val="1200"/>
              </a:spcBef>
              <a:spcAft>
                <a:spcPts val="1200"/>
              </a:spcAft>
              <a:buSzPts val="1800"/>
              <a:buNone/>
            </a:pPr>
            <a:r>
              <a:t/>
            </a:r>
            <a:endParaRPr b="1" sz="1200">
              <a:solidFill>
                <a:schemeClr val="dk1"/>
              </a:solidFill>
            </a:endParaRPr>
          </a:p>
        </p:txBody>
      </p:sp>
      <p:sp>
        <p:nvSpPr>
          <p:cNvPr id="1803" name="Google Shape;1803;p184"/>
          <p:cNvSpPr/>
          <p:nvPr/>
        </p:nvSpPr>
        <p:spPr>
          <a:xfrm>
            <a:off x="2635150" y="1643125"/>
            <a:ext cx="1185300" cy="228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84"/>
          <p:cNvSpPr txBox="1"/>
          <p:nvPr/>
        </p:nvSpPr>
        <p:spPr>
          <a:xfrm>
            <a:off x="23000" y="2454834"/>
            <a:ext cx="10161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Query String</a:t>
            </a:r>
            <a:endParaRPr b="1" i="0" sz="1000" u="none" cap="none" strike="noStrike">
              <a:solidFill>
                <a:srgbClr val="000000"/>
              </a:solidFill>
              <a:latin typeface="Arial"/>
              <a:ea typeface="Arial"/>
              <a:cs typeface="Arial"/>
              <a:sym typeface="Arial"/>
            </a:endParaRPr>
          </a:p>
        </p:txBody>
      </p:sp>
      <p:sp>
        <p:nvSpPr>
          <p:cNvPr id="1805" name="Google Shape;1805;p184"/>
          <p:cNvSpPr/>
          <p:nvPr/>
        </p:nvSpPr>
        <p:spPr>
          <a:xfrm>
            <a:off x="416083" y="1908714"/>
            <a:ext cx="798600" cy="5310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84"/>
          <p:cNvSpPr/>
          <p:nvPr/>
        </p:nvSpPr>
        <p:spPr>
          <a:xfrm flipH="1" rot="10800000">
            <a:off x="416075" y="2804036"/>
            <a:ext cx="2459700" cy="5415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84"/>
          <p:cNvSpPr txBox="1"/>
          <p:nvPr/>
        </p:nvSpPr>
        <p:spPr>
          <a:xfrm>
            <a:off x="1234995" y="1802431"/>
            <a:ext cx="1016100" cy="523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Google text to speech</a:t>
            </a:r>
            <a:endParaRPr b="1" i="0" sz="1100" u="none" cap="none" strike="noStrike">
              <a:solidFill>
                <a:srgbClr val="000000"/>
              </a:solidFill>
              <a:latin typeface="Arial"/>
              <a:ea typeface="Arial"/>
              <a:cs typeface="Arial"/>
              <a:sym typeface="Arial"/>
            </a:endParaRPr>
          </a:p>
        </p:txBody>
      </p:sp>
      <p:sp>
        <p:nvSpPr>
          <p:cNvPr id="1808" name="Google Shape;1808;p184"/>
          <p:cNvSpPr/>
          <p:nvPr/>
        </p:nvSpPr>
        <p:spPr>
          <a:xfrm>
            <a:off x="2881745" y="2829155"/>
            <a:ext cx="630300" cy="660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9" name="Google Shape;1809;p184"/>
          <p:cNvPicPr preferRelativeResize="0"/>
          <p:nvPr/>
        </p:nvPicPr>
        <p:blipFill rotWithShape="1">
          <a:blip r:embed="rId3">
            <a:alphaModFix/>
          </a:blip>
          <a:srcRect b="84415" l="0" r="1204" t="0"/>
          <a:stretch/>
        </p:blipFill>
        <p:spPr>
          <a:xfrm>
            <a:off x="2881745" y="2829155"/>
            <a:ext cx="630607" cy="85446"/>
          </a:xfrm>
          <a:prstGeom prst="rect">
            <a:avLst/>
          </a:prstGeom>
          <a:noFill/>
          <a:ln>
            <a:noFill/>
          </a:ln>
        </p:spPr>
      </p:pic>
      <p:sp>
        <p:nvSpPr>
          <p:cNvPr id="1810" name="Google Shape;1810;p184"/>
          <p:cNvSpPr/>
          <p:nvPr/>
        </p:nvSpPr>
        <p:spPr>
          <a:xfrm>
            <a:off x="2985078" y="3489732"/>
            <a:ext cx="375818" cy="203966"/>
          </a:xfrm>
          <a:prstGeom prst="flowChartExtra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84"/>
          <p:cNvSpPr/>
          <p:nvPr/>
        </p:nvSpPr>
        <p:spPr>
          <a:xfrm>
            <a:off x="2929225" y="3017612"/>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84"/>
          <p:cNvSpPr/>
          <p:nvPr/>
        </p:nvSpPr>
        <p:spPr>
          <a:xfrm>
            <a:off x="3137941" y="3058389"/>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84"/>
          <p:cNvSpPr/>
          <p:nvPr/>
        </p:nvSpPr>
        <p:spPr>
          <a:xfrm>
            <a:off x="3137941" y="3137130"/>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84"/>
          <p:cNvSpPr/>
          <p:nvPr/>
        </p:nvSpPr>
        <p:spPr>
          <a:xfrm>
            <a:off x="3137941" y="3215871"/>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84"/>
          <p:cNvSpPr/>
          <p:nvPr/>
        </p:nvSpPr>
        <p:spPr>
          <a:xfrm>
            <a:off x="2250875" y="1933873"/>
            <a:ext cx="6669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6" name="Google Shape;1816;p184"/>
          <p:cNvPicPr preferRelativeResize="0"/>
          <p:nvPr/>
        </p:nvPicPr>
        <p:blipFill rotWithShape="1">
          <a:blip r:embed="rId4">
            <a:alphaModFix/>
          </a:blip>
          <a:srcRect b="26585" l="22991" r="23725" t="20609"/>
          <a:stretch/>
        </p:blipFill>
        <p:spPr>
          <a:xfrm>
            <a:off x="2917929" y="1754504"/>
            <a:ext cx="652760" cy="575875"/>
          </a:xfrm>
          <a:prstGeom prst="rect">
            <a:avLst/>
          </a:prstGeom>
          <a:noFill/>
          <a:ln>
            <a:noFill/>
          </a:ln>
        </p:spPr>
      </p:pic>
      <p:sp>
        <p:nvSpPr>
          <p:cNvPr id="1817" name="Google Shape;1817;p184"/>
          <p:cNvSpPr/>
          <p:nvPr/>
        </p:nvSpPr>
        <p:spPr>
          <a:xfrm flipH="1">
            <a:off x="4084792" y="942582"/>
            <a:ext cx="1016100" cy="729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84"/>
          <p:cNvSpPr txBox="1"/>
          <p:nvPr/>
        </p:nvSpPr>
        <p:spPr>
          <a:xfrm flipH="1">
            <a:off x="4084875" y="940500"/>
            <a:ext cx="1018800" cy="307800"/>
          </a:xfrm>
          <a:prstGeom prst="rect">
            <a:avLst/>
          </a:prstGeom>
          <a:solidFill>
            <a:srgbClr val="FF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Audio Response</a:t>
            </a:r>
            <a:endParaRPr b="1" i="0" sz="800" u="none" cap="none" strike="noStrike">
              <a:solidFill>
                <a:srgbClr val="000000"/>
              </a:solidFill>
              <a:latin typeface="Arial"/>
              <a:ea typeface="Arial"/>
              <a:cs typeface="Arial"/>
              <a:sym typeface="Arial"/>
            </a:endParaRPr>
          </a:p>
        </p:txBody>
      </p:sp>
      <p:sp>
        <p:nvSpPr>
          <p:cNvPr id="1819" name="Google Shape;1819;p184"/>
          <p:cNvSpPr/>
          <p:nvPr/>
        </p:nvSpPr>
        <p:spPr>
          <a:xfrm flipH="1">
            <a:off x="4084792" y="1672333"/>
            <a:ext cx="1016100" cy="676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84"/>
          <p:cNvSpPr txBox="1"/>
          <p:nvPr/>
        </p:nvSpPr>
        <p:spPr>
          <a:xfrm flipH="1">
            <a:off x="4084752" y="1672332"/>
            <a:ext cx="1016100" cy="307800"/>
          </a:xfrm>
          <a:prstGeom prst="rect">
            <a:avLst/>
          </a:prstGeom>
          <a:solidFill>
            <a:srgbClr val="00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Default Action</a:t>
            </a:r>
            <a:endParaRPr b="1" i="0" sz="800" u="none" cap="none" strike="noStrike">
              <a:solidFill>
                <a:srgbClr val="000000"/>
              </a:solidFill>
              <a:latin typeface="Arial"/>
              <a:ea typeface="Arial"/>
              <a:cs typeface="Arial"/>
              <a:sym typeface="Arial"/>
            </a:endParaRPr>
          </a:p>
        </p:txBody>
      </p:sp>
      <p:sp>
        <p:nvSpPr>
          <p:cNvPr id="1821" name="Google Shape;1821;p184"/>
          <p:cNvSpPr txBox="1"/>
          <p:nvPr/>
        </p:nvSpPr>
        <p:spPr>
          <a:xfrm>
            <a:off x="4182511" y="1205582"/>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822" name="Google Shape;1822;p184"/>
          <p:cNvSpPr txBox="1"/>
          <p:nvPr/>
        </p:nvSpPr>
        <p:spPr>
          <a:xfrm>
            <a:off x="4182511" y="1900404"/>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823" name="Google Shape;1823;p184"/>
          <p:cNvSpPr/>
          <p:nvPr/>
        </p:nvSpPr>
        <p:spPr>
          <a:xfrm>
            <a:off x="3570689" y="1933873"/>
            <a:ext cx="5145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84"/>
          <p:cNvSpPr/>
          <p:nvPr/>
        </p:nvSpPr>
        <p:spPr>
          <a:xfrm>
            <a:off x="3531333"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5" name="Google Shape;1825;p184"/>
          <p:cNvPicPr preferRelativeResize="0"/>
          <p:nvPr/>
        </p:nvPicPr>
        <p:blipFill rotWithShape="1">
          <a:blip r:embed="rId5">
            <a:alphaModFix/>
          </a:blip>
          <a:srcRect b="0" l="0" r="0" t="0"/>
          <a:stretch/>
        </p:blipFill>
        <p:spPr>
          <a:xfrm>
            <a:off x="4178913" y="2810671"/>
            <a:ext cx="843442" cy="575874"/>
          </a:xfrm>
          <a:prstGeom prst="rect">
            <a:avLst/>
          </a:prstGeom>
          <a:noFill/>
          <a:ln>
            <a:noFill/>
          </a:ln>
        </p:spPr>
      </p:pic>
      <p:sp>
        <p:nvSpPr>
          <p:cNvPr id="1826" name="Google Shape;1826;p184"/>
          <p:cNvSpPr/>
          <p:nvPr/>
        </p:nvSpPr>
        <p:spPr>
          <a:xfrm>
            <a:off x="4087794" y="2821509"/>
            <a:ext cx="1016100" cy="57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84"/>
          <p:cNvSpPr/>
          <p:nvPr/>
        </p:nvSpPr>
        <p:spPr>
          <a:xfrm>
            <a:off x="5116717" y="1933873"/>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84"/>
          <p:cNvSpPr/>
          <p:nvPr/>
        </p:nvSpPr>
        <p:spPr>
          <a:xfrm>
            <a:off x="5116717"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84"/>
          <p:cNvSpPr/>
          <p:nvPr/>
        </p:nvSpPr>
        <p:spPr>
          <a:xfrm>
            <a:off x="6019811" y="147556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84"/>
          <p:cNvSpPr/>
          <p:nvPr/>
        </p:nvSpPr>
        <p:spPr>
          <a:xfrm>
            <a:off x="6228527" y="151634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84"/>
          <p:cNvSpPr/>
          <p:nvPr/>
        </p:nvSpPr>
        <p:spPr>
          <a:xfrm>
            <a:off x="6228527" y="159508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84"/>
          <p:cNvSpPr/>
          <p:nvPr/>
        </p:nvSpPr>
        <p:spPr>
          <a:xfrm>
            <a:off x="6228527" y="167382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84"/>
          <p:cNvSpPr/>
          <p:nvPr/>
        </p:nvSpPr>
        <p:spPr>
          <a:xfrm>
            <a:off x="5716812"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84"/>
          <p:cNvSpPr/>
          <p:nvPr/>
        </p:nvSpPr>
        <p:spPr>
          <a:xfrm>
            <a:off x="5925529"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84"/>
          <p:cNvSpPr/>
          <p:nvPr/>
        </p:nvSpPr>
        <p:spPr>
          <a:xfrm>
            <a:off x="5925529"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84"/>
          <p:cNvSpPr/>
          <p:nvPr/>
        </p:nvSpPr>
        <p:spPr>
          <a:xfrm>
            <a:off x="5925529"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84"/>
          <p:cNvSpPr/>
          <p:nvPr/>
        </p:nvSpPr>
        <p:spPr>
          <a:xfrm>
            <a:off x="6444009"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84"/>
          <p:cNvSpPr/>
          <p:nvPr/>
        </p:nvSpPr>
        <p:spPr>
          <a:xfrm>
            <a:off x="6652726"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84"/>
          <p:cNvSpPr/>
          <p:nvPr/>
        </p:nvSpPr>
        <p:spPr>
          <a:xfrm>
            <a:off x="6652726"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84"/>
          <p:cNvSpPr/>
          <p:nvPr/>
        </p:nvSpPr>
        <p:spPr>
          <a:xfrm>
            <a:off x="6652726"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84"/>
          <p:cNvSpPr/>
          <p:nvPr/>
        </p:nvSpPr>
        <p:spPr>
          <a:xfrm>
            <a:off x="5716812"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84"/>
          <p:cNvSpPr/>
          <p:nvPr/>
        </p:nvSpPr>
        <p:spPr>
          <a:xfrm>
            <a:off x="5925529"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84"/>
          <p:cNvSpPr/>
          <p:nvPr/>
        </p:nvSpPr>
        <p:spPr>
          <a:xfrm>
            <a:off x="5925529"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84"/>
          <p:cNvSpPr/>
          <p:nvPr/>
        </p:nvSpPr>
        <p:spPr>
          <a:xfrm>
            <a:off x="5925529"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84"/>
          <p:cNvSpPr/>
          <p:nvPr/>
        </p:nvSpPr>
        <p:spPr>
          <a:xfrm>
            <a:off x="6444009"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84"/>
          <p:cNvSpPr/>
          <p:nvPr/>
        </p:nvSpPr>
        <p:spPr>
          <a:xfrm>
            <a:off x="6652726"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84"/>
          <p:cNvSpPr/>
          <p:nvPr/>
        </p:nvSpPr>
        <p:spPr>
          <a:xfrm>
            <a:off x="6652726"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84"/>
          <p:cNvSpPr/>
          <p:nvPr/>
        </p:nvSpPr>
        <p:spPr>
          <a:xfrm>
            <a:off x="6652726"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84"/>
          <p:cNvSpPr/>
          <p:nvPr/>
        </p:nvSpPr>
        <p:spPr>
          <a:xfrm>
            <a:off x="5716812"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84"/>
          <p:cNvSpPr/>
          <p:nvPr/>
        </p:nvSpPr>
        <p:spPr>
          <a:xfrm>
            <a:off x="5925529"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84"/>
          <p:cNvSpPr/>
          <p:nvPr/>
        </p:nvSpPr>
        <p:spPr>
          <a:xfrm>
            <a:off x="5925529"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84"/>
          <p:cNvSpPr/>
          <p:nvPr/>
        </p:nvSpPr>
        <p:spPr>
          <a:xfrm>
            <a:off x="5925529"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84"/>
          <p:cNvSpPr/>
          <p:nvPr/>
        </p:nvSpPr>
        <p:spPr>
          <a:xfrm>
            <a:off x="6444009"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84"/>
          <p:cNvSpPr/>
          <p:nvPr/>
        </p:nvSpPr>
        <p:spPr>
          <a:xfrm>
            <a:off x="6652726"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84"/>
          <p:cNvSpPr/>
          <p:nvPr/>
        </p:nvSpPr>
        <p:spPr>
          <a:xfrm>
            <a:off x="6652726"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84"/>
          <p:cNvSpPr/>
          <p:nvPr/>
        </p:nvSpPr>
        <p:spPr>
          <a:xfrm>
            <a:off x="6652726"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84"/>
          <p:cNvSpPr/>
          <p:nvPr/>
        </p:nvSpPr>
        <p:spPr>
          <a:xfrm>
            <a:off x="5716812"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84"/>
          <p:cNvSpPr/>
          <p:nvPr/>
        </p:nvSpPr>
        <p:spPr>
          <a:xfrm>
            <a:off x="5925529"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84"/>
          <p:cNvSpPr/>
          <p:nvPr/>
        </p:nvSpPr>
        <p:spPr>
          <a:xfrm>
            <a:off x="5925529"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84"/>
          <p:cNvSpPr/>
          <p:nvPr/>
        </p:nvSpPr>
        <p:spPr>
          <a:xfrm>
            <a:off x="5925529"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84"/>
          <p:cNvSpPr/>
          <p:nvPr/>
        </p:nvSpPr>
        <p:spPr>
          <a:xfrm>
            <a:off x="6444009"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84"/>
          <p:cNvSpPr/>
          <p:nvPr/>
        </p:nvSpPr>
        <p:spPr>
          <a:xfrm>
            <a:off x="6652726"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84"/>
          <p:cNvSpPr/>
          <p:nvPr/>
        </p:nvSpPr>
        <p:spPr>
          <a:xfrm>
            <a:off x="6652726"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84"/>
          <p:cNvSpPr/>
          <p:nvPr/>
        </p:nvSpPr>
        <p:spPr>
          <a:xfrm>
            <a:off x="6652726"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84"/>
          <p:cNvSpPr/>
          <p:nvPr/>
        </p:nvSpPr>
        <p:spPr>
          <a:xfrm>
            <a:off x="5685525" y="2410650"/>
            <a:ext cx="1391100" cy="2188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84"/>
          <p:cNvSpPr txBox="1"/>
          <p:nvPr/>
        </p:nvSpPr>
        <p:spPr>
          <a:xfrm>
            <a:off x="5779974" y="4174806"/>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a:t>
            </a:r>
            <a:endParaRPr b="1" i="0" sz="1000" u="none" cap="none" strike="noStrike">
              <a:solidFill>
                <a:srgbClr val="000000"/>
              </a:solidFill>
              <a:latin typeface="Arial"/>
              <a:ea typeface="Arial"/>
              <a:cs typeface="Arial"/>
              <a:sym typeface="Arial"/>
            </a:endParaRPr>
          </a:p>
        </p:txBody>
      </p:sp>
      <p:sp>
        <p:nvSpPr>
          <p:cNvPr id="1867" name="Google Shape;1867;p184"/>
          <p:cNvSpPr/>
          <p:nvPr/>
        </p:nvSpPr>
        <p:spPr>
          <a:xfrm>
            <a:off x="5685516" y="1384678"/>
            <a:ext cx="1391100" cy="83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84"/>
          <p:cNvSpPr txBox="1"/>
          <p:nvPr/>
        </p:nvSpPr>
        <p:spPr>
          <a:xfrm>
            <a:off x="5779974" y="1841581"/>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 </a:t>
            </a:r>
            <a:endParaRPr b="1" i="0" sz="1000" u="none" cap="none" strike="noStrike">
              <a:solidFill>
                <a:srgbClr val="000000"/>
              </a:solidFill>
              <a:latin typeface="Arial"/>
              <a:ea typeface="Arial"/>
              <a:cs typeface="Arial"/>
              <a:sym typeface="Arial"/>
            </a:endParaRPr>
          </a:p>
        </p:txBody>
      </p:sp>
      <p:sp>
        <p:nvSpPr>
          <p:cNvPr id="1869" name="Google Shape;1869;p1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collection for a meaningful comparison</a:t>
            </a:r>
            <a:endParaRPr/>
          </a:p>
          <a:p>
            <a:pPr indent="0" lvl="0" marL="0" rtl="0" algn="l">
              <a:lnSpc>
                <a:spcPct val="100000"/>
              </a:lnSpc>
              <a:spcBef>
                <a:spcPts val="0"/>
              </a:spcBef>
              <a:spcAft>
                <a:spcPts val="0"/>
              </a:spcAft>
              <a:buSzPct val="111111"/>
              <a:buNone/>
            </a:pPr>
            <a:r>
              <a:t/>
            </a:r>
            <a:endParaRPr/>
          </a:p>
        </p:txBody>
      </p:sp>
      <p:sp>
        <p:nvSpPr>
          <p:cNvPr id="1875" name="Google Shape;1875;p185"/>
          <p:cNvSpPr txBox="1"/>
          <p:nvPr>
            <p:ph idx="1" type="body"/>
          </p:nvPr>
        </p:nvSpPr>
        <p:spPr>
          <a:xfrm>
            <a:off x="7137875" y="1304875"/>
            <a:ext cx="1857300" cy="301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chemeClr val="dk1"/>
              </a:buClr>
              <a:buSzPts val="1200"/>
              <a:buChar char="➔"/>
            </a:pPr>
            <a:r>
              <a:rPr b="1" lang="en" sz="1200">
                <a:solidFill>
                  <a:schemeClr val="dk1"/>
                </a:solidFill>
              </a:rPr>
              <a:t>Query string</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gTTS to generate audio command</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At the same time search on Alexa and desktop</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Get the audio response and desktop SERP</a:t>
            </a:r>
            <a:endParaRPr b="1" sz="1200">
              <a:solidFill>
                <a:schemeClr val="dk1"/>
              </a:solidFill>
            </a:endParaRPr>
          </a:p>
          <a:p>
            <a:pPr indent="0" lvl="0" marL="457200" rtl="0" algn="l">
              <a:lnSpc>
                <a:spcPct val="115000"/>
              </a:lnSpc>
              <a:spcBef>
                <a:spcPts val="1200"/>
              </a:spcBef>
              <a:spcAft>
                <a:spcPts val="1200"/>
              </a:spcAft>
              <a:buSzPts val="1800"/>
              <a:buNone/>
            </a:pPr>
            <a:r>
              <a:t/>
            </a:r>
            <a:endParaRPr b="1" sz="1200">
              <a:solidFill>
                <a:schemeClr val="dk1"/>
              </a:solidFill>
            </a:endParaRPr>
          </a:p>
        </p:txBody>
      </p:sp>
      <p:sp>
        <p:nvSpPr>
          <p:cNvPr id="1876" name="Google Shape;1876;p185"/>
          <p:cNvSpPr/>
          <p:nvPr/>
        </p:nvSpPr>
        <p:spPr>
          <a:xfrm>
            <a:off x="3974000" y="837875"/>
            <a:ext cx="1275900" cy="273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85"/>
          <p:cNvSpPr txBox="1"/>
          <p:nvPr/>
        </p:nvSpPr>
        <p:spPr>
          <a:xfrm>
            <a:off x="23000" y="2454834"/>
            <a:ext cx="10161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Query String</a:t>
            </a:r>
            <a:endParaRPr b="1" i="0" sz="1000" u="none" cap="none" strike="noStrike">
              <a:solidFill>
                <a:srgbClr val="000000"/>
              </a:solidFill>
              <a:latin typeface="Arial"/>
              <a:ea typeface="Arial"/>
              <a:cs typeface="Arial"/>
              <a:sym typeface="Arial"/>
            </a:endParaRPr>
          </a:p>
        </p:txBody>
      </p:sp>
      <p:sp>
        <p:nvSpPr>
          <p:cNvPr id="1878" name="Google Shape;1878;p185"/>
          <p:cNvSpPr/>
          <p:nvPr/>
        </p:nvSpPr>
        <p:spPr>
          <a:xfrm>
            <a:off x="416083" y="1908714"/>
            <a:ext cx="798600" cy="5310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85"/>
          <p:cNvSpPr/>
          <p:nvPr/>
        </p:nvSpPr>
        <p:spPr>
          <a:xfrm flipH="1" rot="10800000">
            <a:off x="416075" y="2804036"/>
            <a:ext cx="2459700" cy="5415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85"/>
          <p:cNvSpPr txBox="1"/>
          <p:nvPr/>
        </p:nvSpPr>
        <p:spPr>
          <a:xfrm>
            <a:off x="1234995" y="1802431"/>
            <a:ext cx="1016100" cy="523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Google text to speech</a:t>
            </a:r>
            <a:endParaRPr b="1" i="0" sz="1100" u="none" cap="none" strike="noStrike">
              <a:solidFill>
                <a:srgbClr val="000000"/>
              </a:solidFill>
              <a:latin typeface="Arial"/>
              <a:ea typeface="Arial"/>
              <a:cs typeface="Arial"/>
              <a:sym typeface="Arial"/>
            </a:endParaRPr>
          </a:p>
        </p:txBody>
      </p:sp>
      <p:sp>
        <p:nvSpPr>
          <p:cNvPr id="1881" name="Google Shape;1881;p185"/>
          <p:cNvSpPr/>
          <p:nvPr/>
        </p:nvSpPr>
        <p:spPr>
          <a:xfrm>
            <a:off x="2881745" y="2829155"/>
            <a:ext cx="630300" cy="660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2" name="Google Shape;1882;p185"/>
          <p:cNvPicPr preferRelativeResize="0"/>
          <p:nvPr/>
        </p:nvPicPr>
        <p:blipFill rotWithShape="1">
          <a:blip r:embed="rId3">
            <a:alphaModFix/>
          </a:blip>
          <a:srcRect b="84415" l="0" r="1204" t="0"/>
          <a:stretch/>
        </p:blipFill>
        <p:spPr>
          <a:xfrm>
            <a:off x="2881745" y="2829155"/>
            <a:ext cx="630607" cy="85446"/>
          </a:xfrm>
          <a:prstGeom prst="rect">
            <a:avLst/>
          </a:prstGeom>
          <a:noFill/>
          <a:ln>
            <a:noFill/>
          </a:ln>
        </p:spPr>
      </p:pic>
      <p:sp>
        <p:nvSpPr>
          <p:cNvPr id="1883" name="Google Shape;1883;p185"/>
          <p:cNvSpPr/>
          <p:nvPr/>
        </p:nvSpPr>
        <p:spPr>
          <a:xfrm>
            <a:off x="2985078" y="3489732"/>
            <a:ext cx="375818" cy="203966"/>
          </a:xfrm>
          <a:prstGeom prst="flowChartExtra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85"/>
          <p:cNvSpPr/>
          <p:nvPr/>
        </p:nvSpPr>
        <p:spPr>
          <a:xfrm>
            <a:off x="2929225" y="3017612"/>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85"/>
          <p:cNvSpPr/>
          <p:nvPr/>
        </p:nvSpPr>
        <p:spPr>
          <a:xfrm>
            <a:off x="3137941" y="3058389"/>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85"/>
          <p:cNvSpPr/>
          <p:nvPr/>
        </p:nvSpPr>
        <p:spPr>
          <a:xfrm>
            <a:off x="3137941" y="3137130"/>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85"/>
          <p:cNvSpPr/>
          <p:nvPr/>
        </p:nvSpPr>
        <p:spPr>
          <a:xfrm>
            <a:off x="3137941" y="3215871"/>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85"/>
          <p:cNvSpPr/>
          <p:nvPr/>
        </p:nvSpPr>
        <p:spPr>
          <a:xfrm>
            <a:off x="2250875" y="1933873"/>
            <a:ext cx="6669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9" name="Google Shape;1889;p185"/>
          <p:cNvPicPr preferRelativeResize="0"/>
          <p:nvPr/>
        </p:nvPicPr>
        <p:blipFill rotWithShape="1">
          <a:blip r:embed="rId4">
            <a:alphaModFix/>
          </a:blip>
          <a:srcRect b="26585" l="22991" r="23725" t="20609"/>
          <a:stretch/>
        </p:blipFill>
        <p:spPr>
          <a:xfrm>
            <a:off x="2917929" y="1754504"/>
            <a:ext cx="652760" cy="575875"/>
          </a:xfrm>
          <a:prstGeom prst="rect">
            <a:avLst/>
          </a:prstGeom>
          <a:noFill/>
          <a:ln>
            <a:noFill/>
          </a:ln>
        </p:spPr>
      </p:pic>
      <p:sp>
        <p:nvSpPr>
          <p:cNvPr id="1890" name="Google Shape;1890;p185"/>
          <p:cNvSpPr/>
          <p:nvPr/>
        </p:nvSpPr>
        <p:spPr>
          <a:xfrm flipH="1">
            <a:off x="4084792" y="942582"/>
            <a:ext cx="1016100" cy="729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85"/>
          <p:cNvSpPr txBox="1"/>
          <p:nvPr/>
        </p:nvSpPr>
        <p:spPr>
          <a:xfrm flipH="1">
            <a:off x="4084875" y="940500"/>
            <a:ext cx="1018800" cy="307800"/>
          </a:xfrm>
          <a:prstGeom prst="rect">
            <a:avLst/>
          </a:prstGeom>
          <a:solidFill>
            <a:srgbClr val="FF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Audio Response</a:t>
            </a:r>
            <a:endParaRPr b="1" i="0" sz="800" u="none" cap="none" strike="noStrike">
              <a:solidFill>
                <a:srgbClr val="000000"/>
              </a:solidFill>
              <a:latin typeface="Arial"/>
              <a:ea typeface="Arial"/>
              <a:cs typeface="Arial"/>
              <a:sym typeface="Arial"/>
            </a:endParaRPr>
          </a:p>
        </p:txBody>
      </p:sp>
      <p:sp>
        <p:nvSpPr>
          <p:cNvPr id="1892" name="Google Shape;1892;p185"/>
          <p:cNvSpPr/>
          <p:nvPr/>
        </p:nvSpPr>
        <p:spPr>
          <a:xfrm flipH="1">
            <a:off x="4084792" y="1672333"/>
            <a:ext cx="1016100" cy="676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85"/>
          <p:cNvSpPr txBox="1"/>
          <p:nvPr/>
        </p:nvSpPr>
        <p:spPr>
          <a:xfrm flipH="1">
            <a:off x="4084752" y="1672332"/>
            <a:ext cx="1016100" cy="307800"/>
          </a:xfrm>
          <a:prstGeom prst="rect">
            <a:avLst/>
          </a:prstGeom>
          <a:solidFill>
            <a:srgbClr val="00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Default Action</a:t>
            </a:r>
            <a:endParaRPr b="1" i="0" sz="800" u="none" cap="none" strike="noStrike">
              <a:solidFill>
                <a:srgbClr val="000000"/>
              </a:solidFill>
              <a:latin typeface="Arial"/>
              <a:ea typeface="Arial"/>
              <a:cs typeface="Arial"/>
              <a:sym typeface="Arial"/>
            </a:endParaRPr>
          </a:p>
        </p:txBody>
      </p:sp>
      <p:sp>
        <p:nvSpPr>
          <p:cNvPr id="1894" name="Google Shape;1894;p185"/>
          <p:cNvSpPr txBox="1"/>
          <p:nvPr/>
        </p:nvSpPr>
        <p:spPr>
          <a:xfrm>
            <a:off x="4182511" y="1205582"/>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895" name="Google Shape;1895;p185"/>
          <p:cNvSpPr txBox="1"/>
          <p:nvPr/>
        </p:nvSpPr>
        <p:spPr>
          <a:xfrm>
            <a:off x="4182511" y="1900404"/>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896" name="Google Shape;1896;p185"/>
          <p:cNvSpPr/>
          <p:nvPr/>
        </p:nvSpPr>
        <p:spPr>
          <a:xfrm>
            <a:off x="3570689" y="1933873"/>
            <a:ext cx="5145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85"/>
          <p:cNvSpPr/>
          <p:nvPr/>
        </p:nvSpPr>
        <p:spPr>
          <a:xfrm>
            <a:off x="3531333"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8" name="Google Shape;1898;p185"/>
          <p:cNvPicPr preferRelativeResize="0"/>
          <p:nvPr/>
        </p:nvPicPr>
        <p:blipFill rotWithShape="1">
          <a:blip r:embed="rId5">
            <a:alphaModFix/>
          </a:blip>
          <a:srcRect b="0" l="0" r="0" t="0"/>
          <a:stretch/>
        </p:blipFill>
        <p:spPr>
          <a:xfrm>
            <a:off x="4178913" y="2810671"/>
            <a:ext cx="843442" cy="575874"/>
          </a:xfrm>
          <a:prstGeom prst="rect">
            <a:avLst/>
          </a:prstGeom>
          <a:noFill/>
          <a:ln>
            <a:noFill/>
          </a:ln>
        </p:spPr>
      </p:pic>
      <p:sp>
        <p:nvSpPr>
          <p:cNvPr id="1899" name="Google Shape;1899;p185"/>
          <p:cNvSpPr/>
          <p:nvPr/>
        </p:nvSpPr>
        <p:spPr>
          <a:xfrm>
            <a:off x="4087794" y="2821509"/>
            <a:ext cx="1016100" cy="57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85"/>
          <p:cNvSpPr/>
          <p:nvPr/>
        </p:nvSpPr>
        <p:spPr>
          <a:xfrm>
            <a:off x="5116717" y="1933873"/>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85"/>
          <p:cNvSpPr/>
          <p:nvPr/>
        </p:nvSpPr>
        <p:spPr>
          <a:xfrm>
            <a:off x="5116717"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85"/>
          <p:cNvSpPr/>
          <p:nvPr/>
        </p:nvSpPr>
        <p:spPr>
          <a:xfrm>
            <a:off x="6019811" y="147556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85"/>
          <p:cNvSpPr/>
          <p:nvPr/>
        </p:nvSpPr>
        <p:spPr>
          <a:xfrm>
            <a:off x="6228527" y="151634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85"/>
          <p:cNvSpPr/>
          <p:nvPr/>
        </p:nvSpPr>
        <p:spPr>
          <a:xfrm>
            <a:off x="6228527" y="159508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85"/>
          <p:cNvSpPr/>
          <p:nvPr/>
        </p:nvSpPr>
        <p:spPr>
          <a:xfrm>
            <a:off x="6228527" y="167382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85"/>
          <p:cNvSpPr/>
          <p:nvPr/>
        </p:nvSpPr>
        <p:spPr>
          <a:xfrm>
            <a:off x="5716812"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85"/>
          <p:cNvSpPr/>
          <p:nvPr/>
        </p:nvSpPr>
        <p:spPr>
          <a:xfrm>
            <a:off x="5925529"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85"/>
          <p:cNvSpPr/>
          <p:nvPr/>
        </p:nvSpPr>
        <p:spPr>
          <a:xfrm>
            <a:off x="5925529"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185"/>
          <p:cNvSpPr/>
          <p:nvPr/>
        </p:nvSpPr>
        <p:spPr>
          <a:xfrm>
            <a:off x="5925529"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85"/>
          <p:cNvSpPr/>
          <p:nvPr/>
        </p:nvSpPr>
        <p:spPr>
          <a:xfrm>
            <a:off x="6444009"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85"/>
          <p:cNvSpPr/>
          <p:nvPr/>
        </p:nvSpPr>
        <p:spPr>
          <a:xfrm>
            <a:off x="6652726"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85"/>
          <p:cNvSpPr/>
          <p:nvPr/>
        </p:nvSpPr>
        <p:spPr>
          <a:xfrm>
            <a:off x="6652726"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85"/>
          <p:cNvSpPr/>
          <p:nvPr/>
        </p:nvSpPr>
        <p:spPr>
          <a:xfrm>
            <a:off x="6652726"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85"/>
          <p:cNvSpPr/>
          <p:nvPr/>
        </p:nvSpPr>
        <p:spPr>
          <a:xfrm>
            <a:off x="5716812"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85"/>
          <p:cNvSpPr/>
          <p:nvPr/>
        </p:nvSpPr>
        <p:spPr>
          <a:xfrm>
            <a:off x="5925529"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85"/>
          <p:cNvSpPr/>
          <p:nvPr/>
        </p:nvSpPr>
        <p:spPr>
          <a:xfrm>
            <a:off x="5925529"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85"/>
          <p:cNvSpPr/>
          <p:nvPr/>
        </p:nvSpPr>
        <p:spPr>
          <a:xfrm>
            <a:off x="5925529"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85"/>
          <p:cNvSpPr/>
          <p:nvPr/>
        </p:nvSpPr>
        <p:spPr>
          <a:xfrm>
            <a:off x="6444009"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85"/>
          <p:cNvSpPr/>
          <p:nvPr/>
        </p:nvSpPr>
        <p:spPr>
          <a:xfrm>
            <a:off x="6652726"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85"/>
          <p:cNvSpPr/>
          <p:nvPr/>
        </p:nvSpPr>
        <p:spPr>
          <a:xfrm>
            <a:off x="6652726"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85"/>
          <p:cNvSpPr/>
          <p:nvPr/>
        </p:nvSpPr>
        <p:spPr>
          <a:xfrm>
            <a:off x="6652726"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85"/>
          <p:cNvSpPr/>
          <p:nvPr/>
        </p:nvSpPr>
        <p:spPr>
          <a:xfrm>
            <a:off x="5716812"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85"/>
          <p:cNvSpPr/>
          <p:nvPr/>
        </p:nvSpPr>
        <p:spPr>
          <a:xfrm>
            <a:off x="5925529"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85"/>
          <p:cNvSpPr/>
          <p:nvPr/>
        </p:nvSpPr>
        <p:spPr>
          <a:xfrm>
            <a:off x="5925529"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85"/>
          <p:cNvSpPr/>
          <p:nvPr/>
        </p:nvSpPr>
        <p:spPr>
          <a:xfrm>
            <a:off x="5925529"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85"/>
          <p:cNvSpPr/>
          <p:nvPr/>
        </p:nvSpPr>
        <p:spPr>
          <a:xfrm>
            <a:off x="6444009"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85"/>
          <p:cNvSpPr/>
          <p:nvPr/>
        </p:nvSpPr>
        <p:spPr>
          <a:xfrm>
            <a:off x="6652726"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85"/>
          <p:cNvSpPr/>
          <p:nvPr/>
        </p:nvSpPr>
        <p:spPr>
          <a:xfrm>
            <a:off x="6652726"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85"/>
          <p:cNvSpPr/>
          <p:nvPr/>
        </p:nvSpPr>
        <p:spPr>
          <a:xfrm>
            <a:off x="6652726"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85"/>
          <p:cNvSpPr/>
          <p:nvPr/>
        </p:nvSpPr>
        <p:spPr>
          <a:xfrm>
            <a:off x="5716812"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85"/>
          <p:cNvSpPr/>
          <p:nvPr/>
        </p:nvSpPr>
        <p:spPr>
          <a:xfrm>
            <a:off x="5925529"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85"/>
          <p:cNvSpPr/>
          <p:nvPr/>
        </p:nvSpPr>
        <p:spPr>
          <a:xfrm>
            <a:off x="5925529"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85"/>
          <p:cNvSpPr/>
          <p:nvPr/>
        </p:nvSpPr>
        <p:spPr>
          <a:xfrm>
            <a:off x="5925529"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85"/>
          <p:cNvSpPr/>
          <p:nvPr/>
        </p:nvSpPr>
        <p:spPr>
          <a:xfrm>
            <a:off x="6444009"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85"/>
          <p:cNvSpPr/>
          <p:nvPr/>
        </p:nvSpPr>
        <p:spPr>
          <a:xfrm>
            <a:off x="6652726"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85"/>
          <p:cNvSpPr/>
          <p:nvPr/>
        </p:nvSpPr>
        <p:spPr>
          <a:xfrm>
            <a:off x="6652726"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85"/>
          <p:cNvSpPr/>
          <p:nvPr/>
        </p:nvSpPr>
        <p:spPr>
          <a:xfrm>
            <a:off x="6652726"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85"/>
          <p:cNvSpPr/>
          <p:nvPr/>
        </p:nvSpPr>
        <p:spPr>
          <a:xfrm>
            <a:off x="5685525" y="2410650"/>
            <a:ext cx="1391100" cy="2188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85"/>
          <p:cNvSpPr txBox="1"/>
          <p:nvPr/>
        </p:nvSpPr>
        <p:spPr>
          <a:xfrm>
            <a:off x="5779974" y="4174806"/>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a:t>
            </a:r>
            <a:endParaRPr b="1" i="0" sz="1000" u="none" cap="none" strike="noStrike">
              <a:solidFill>
                <a:srgbClr val="000000"/>
              </a:solidFill>
              <a:latin typeface="Arial"/>
              <a:ea typeface="Arial"/>
              <a:cs typeface="Arial"/>
              <a:sym typeface="Arial"/>
            </a:endParaRPr>
          </a:p>
        </p:txBody>
      </p:sp>
      <p:sp>
        <p:nvSpPr>
          <p:cNvPr id="1940" name="Google Shape;1940;p185"/>
          <p:cNvSpPr/>
          <p:nvPr/>
        </p:nvSpPr>
        <p:spPr>
          <a:xfrm>
            <a:off x="5685516" y="1384678"/>
            <a:ext cx="1391100" cy="83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85"/>
          <p:cNvSpPr txBox="1"/>
          <p:nvPr/>
        </p:nvSpPr>
        <p:spPr>
          <a:xfrm>
            <a:off x="5779974" y="1841581"/>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 </a:t>
            </a:r>
            <a:endParaRPr b="1" i="0" sz="1000" u="none" cap="none" strike="noStrike">
              <a:solidFill>
                <a:srgbClr val="000000"/>
              </a:solidFill>
              <a:latin typeface="Arial"/>
              <a:ea typeface="Arial"/>
              <a:cs typeface="Arial"/>
              <a:sym typeface="Arial"/>
            </a:endParaRPr>
          </a:p>
        </p:txBody>
      </p:sp>
      <p:sp>
        <p:nvSpPr>
          <p:cNvPr id="1942" name="Google Shape;1942;p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collection for a meaningful comparison</a:t>
            </a:r>
            <a:endParaRPr/>
          </a:p>
          <a:p>
            <a:pPr indent="0" lvl="0" marL="0" rtl="0" algn="l">
              <a:lnSpc>
                <a:spcPct val="100000"/>
              </a:lnSpc>
              <a:spcBef>
                <a:spcPts val="0"/>
              </a:spcBef>
              <a:spcAft>
                <a:spcPts val="0"/>
              </a:spcAft>
              <a:buSzPct val="111111"/>
              <a:buNone/>
            </a:pPr>
            <a:r>
              <a:t/>
            </a:r>
            <a:endParaRPr/>
          </a:p>
        </p:txBody>
      </p:sp>
      <p:sp>
        <p:nvSpPr>
          <p:cNvPr id="1948" name="Google Shape;1948;p186"/>
          <p:cNvSpPr txBox="1"/>
          <p:nvPr>
            <p:ph idx="1" type="body"/>
          </p:nvPr>
        </p:nvSpPr>
        <p:spPr>
          <a:xfrm>
            <a:off x="7137875" y="1304875"/>
            <a:ext cx="1857300" cy="301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chemeClr val="dk1"/>
              </a:buClr>
              <a:buSzPts val="1200"/>
              <a:buChar char="➔"/>
            </a:pPr>
            <a:r>
              <a:rPr b="1" lang="en" sz="1200">
                <a:solidFill>
                  <a:schemeClr val="dk1"/>
                </a:solidFill>
              </a:rPr>
              <a:t>Query string</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gTTS to generate audio command</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At the same time search on Alexa and desktop</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Get the audio response and desktop SERP</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Collect the product details</a:t>
            </a:r>
            <a:endParaRPr b="1" sz="1200">
              <a:solidFill>
                <a:schemeClr val="dk1"/>
              </a:solidFill>
            </a:endParaRPr>
          </a:p>
        </p:txBody>
      </p:sp>
      <p:sp>
        <p:nvSpPr>
          <p:cNvPr id="1949" name="Google Shape;1949;p186"/>
          <p:cNvSpPr/>
          <p:nvPr/>
        </p:nvSpPr>
        <p:spPr>
          <a:xfrm>
            <a:off x="5614900" y="1155275"/>
            <a:ext cx="1503600" cy="3792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86"/>
          <p:cNvSpPr txBox="1"/>
          <p:nvPr/>
        </p:nvSpPr>
        <p:spPr>
          <a:xfrm>
            <a:off x="23000" y="2454834"/>
            <a:ext cx="10161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Query String</a:t>
            </a:r>
            <a:endParaRPr b="1" i="0" sz="1000" u="none" cap="none" strike="noStrike">
              <a:solidFill>
                <a:srgbClr val="000000"/>
              </a:solidFill>
              <a:latin typeface="Arial"/>
              <a:ea typeface="Arial"/>
              <a:cs typeface="Arial"/>
              <a:sym typeface="Arial"/>
            </a:endParaRPr>
          </a:p>
        </p:txBody>
      </p:sp>
      <p:sp>
        <p:nvSpPr>
          <p:cNvPr id="1951" name="Google Shape;1951;p186"/>
          <p:cNvSpPr/>
          <p:nvPr/>
        </p:nvSpPr>
        <p:spPr>
          <a:xfrm>
            <a:off x="416083" y="1908714"/>
            <a:ext cx="798600" cy="5310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86"/>
          <p:cNvSpPr/>
          <p:nvPr/>
        </p:nvSpPr>
        <p:spPr>
          <a:xfrm flipH="1" rot="10800000">
            <a:off x="416075" y="2804036"/>
            <a:ext cx="2459700" cy="541500"/>
          </a:xfrm>
          <a:prstGeom prst="bentArrow">
            <a:avLst>
              <a:gd fmla="val 25000" name="adj1"/>
              <a:gd fmla="val 25000" name="adj2"/>
              <a:gd fmla="val 25000" name="adj3"/>
              <a:gd fmla="val 43750" name="adj4"/>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186"/>
          <p:cNvSpPr txBox="1"/>
          <p:nvPr/>
        </p:nvSpPr>
        <p:spPr>
          <a:xfrm>
            <a:off x="1234995" y="1802431"/>
            <a:ext cx="1016100" cy="523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Google text to speech</a:t>
            </a:r>
            <a:endParaRPr b="1" i="0" sz="1100" u="none" cap="none" strike="noStrike">
              <a:solidFill>
                <a:srgbClr val="000000"/>
              </a:solidFill>
              <a:latin typeface="Arial"/>
              <a:ea typeface="Arial"/>
              <a:cs typeface="Arial"/>
              <a:sym typeface="Arial"/>
            </a:endParaRPr>
          </a:p>
        </p:txBody>
      </p:sp>
      <p:sp>
        <p:nvSpPr>
          <p:cNvPr id="1954" name="Google Shape;1954;p186"/>
          <p:cNvSpPr/>
          <p:nvPr/>
        </p:nvSpPr>
        <p:spPr>
          <a:xfrm>
            <a:off x="2881745" y="2829155"/>
            <a:ext cx="630300" cy="660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5" name="Google Shape;1955;p186"/>
          <p:cNvPicPr preferRelativeResize="0"/>
          <p:nvPr/>
        </p:nvPicPr>
        <p:blipFill rotWithShape="1">
          <a:blip r:embed="rId3">
            <a:alphaModFix/>
          </a:blip>
          <a:srcRect b="84415" l="0" r="1204" t="0"/>
          <a:stretch/>
        </p:blipFill>
        <p:spPr>
          <a:xfrm>
            <a:off x="2881745" y="2829155"/>
            <a:ext cx="630607" cy="85446"/>
          </a:xfrm>
          <a:prstGeom prst="rect">
            <a:avLst/>
          </a:prstGeom>
          <a:noFill/>
          <a:ln>
            <a:noFill/>
          </a:ln>
        </p:spPr>
      </p:pic>
      <p:sp>
        <p:nvSpPr>
          <p:cNvPr id="1956" name="Google Shape;1956;p186"/>
          <p:cNvSpPr/>
          <p:nvPr/>
        </p:nvSpPr>
        <p:spPr>
          <a:xfrm>
            <a:off x="2985078" y="3489732"/>
            <a:ext cx="375818" cy="203966"/>
          </a:xfrm>
          <a:prstGeom prst="flowChartExtra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86"/>
          <p:cNvSpPr/>
          <p:nvPr/>
        </p:nvSpPr>
        <p:spPr>
          <a:xfrm>
            <a:off x="2929225" y="3017612"/>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86"/>
          <p:cNvSpPr/>
          <p:nvPr/>
        </p:nvSpPr>
        <p:spPr>
          <a:xfrm>
            <a:off x="3137941" y="3058389"/>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86"/>
          <p:cNvSpPr/>
          <p:nvPr/>
        </p:nvSpPr>
        <p:spPr>
          <a:xfrm>
            <a:off x="3137941" y="3137130"/>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86"/>
          <p:cNvSpPr/>
          <p:nvPr/>
        </p:nvSpPr>
        <p:spPr>
          <a:xfrm>
            <a:off x="3137941" y="3215871"/>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86"/>
          <p:cNvSpPr/>
          <p:nvPr/>
        </p:nvSpPr>
        <p:spPr>
          <a:xfrm>
            <a:off x="2250875" y="1933873"/>
            <a:ext cx="6669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2" name="Google Shape;1962;p186"/>
          <p:cNvPicPr preferRelativeResize="0"/>
          <p:nvPr/>
        </p:nvPicPr>
        <p:blipFill rotWithShape="1">
          <a:blip r:embed="rId4">
            <a:alphaModFix/>
          </a:blip>
          <a:srcRect b="26585" l="22991" r="23725" t="20609"/>
          <a:stretch/>
        </p:blipFill>
        <p:spPr>
          <a:xfrm>
            <a:off x="2917929" y="1754504"/>
            <a:ext cx="652760" cy="575875"/>
          </a:xfrm>
          <a:prstGeom prst="rect">
            <a:avLst/>
          </a:prstGeom>
          <a:noFill/>
          <a:ln>
            <a:noFill/>
          </a:ln>
        </p:spPr>
      </p:pic>
      <p:sp>
        <p:nvSpPr>
          <p:cNvPr id="1963" name="Google Shape;1963;p186"/>
          <p:cNvSpPr/>
          <p:nvPr/>
        </p:nvSpPr>
        <p:spPr>
          <a:xfrm flipH="1">
            <a:off x="4084792" y="942582"/>
            <a:ext cx="1016100" cy="729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86"/>
          <p:cNvSpPr txBox="1"/>
          <p:nvPr/>
        </p:nvSpPr>
        <p:spPr>
          <a:xfrm flipH="1">
            <a:off x="4084875" y="940500"/>
            <a:ext cx="1018800" cy="307800"/>
          </a:xfrm>
          <a:prstGeom prst="rect">
            <a:avLst/>
          </a:prstGeom>
          <a:solidFill>
            <a:srgbClr val="FF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Audio Response</a:t>
            </a:r>
            <a:endParaRPr b="1" i="0" sz="800" u="none" cap="none" strike="noStrike">
              <a:solidFill>
                <a:srgbClr val="000000"/>
              </a:solidFill>
              <a:latin typeface="Arial"/>
              <a:ea typeface="Arial"/>
              <a:cs typeface="Arial"/>
              <a:sym typeface="Arial"/>
            </a:endParaRPr>
          </a:p>
        </p:txBody>
      </p:sp>
      <p:sp>
        <p:nvSpPr>
          <p:cNvPr id="1965" name="Google Shape;1965;p186"/>
          <p:cNvSpPr/>
          <p:nvPr/>
        </p:nvSpPr>
        <p:spPr>
          <a:xfrm flipH="1">
            <a:off x="4084792" y="1672333"/>
            <a:ext cx="1016100" cy="676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186"/>
          <p:cNvSpPr txBox="1"/>
          <p:nvPr/>
        </p:nvSpPr>
        <p:spPr>
          <a:xfrm flipH="1">
            <a:off x="4084752" y="1672332"/>
            <a:ext cx="1016100" cy="307800"/>
          </a:xfrm>
          <a:prstGeom prst="rect">
            <a:avLst/>
          </a:prstGeom>
          <a:solidFill>
            <a:srgbClr val="00FF00"/>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Default Action</a:t>
            </a:r>
            <a:endParaRPr b="1" i="0" sz="800" u="none" cap="none" strike="noStrike">
              <a:solidFill>
                <a:srgbClr val="000000"/>
              </a:solidFill>
              <a:latin typeface="Arial"/>
              <a:ea typeface="Arial"/>
              <a:cs typeface="Arial"/>
              <a:sym typeface="Arial"/>
            </a:endParaRPr>
          </a:p>
        </p:txBody>
      </p:sp>
      <p:sp>
        <p:nvSpPr>
          <p:cNvPr id="1967" name="Google Shape;1967;p186"/>
          <p:cNvSpPr txBox="1"/>
          <p:nvPr/>
        </p:nvSpPr>
        <p:spPr>
          <a:xfrm>
            <a:off x="4182511" y="1205582"/>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968" name="Google Shape;1968;p186"/>
          <p:cNvSpPr txBox="1"/>
          <p:nvPr/>
        </p:nvSpPr>
        <p:spPr>
          <a:xfrm>
            <a:off x="4182511" y="1900404"/>
            <a:ext cx="80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p:txBody>
      </p:sp>
      <p:sp>
        <p:nvSpPr>
          <p:cNvPr id="1969" name="Google Shape;1969;p186"/>
          <p:cNvSpPr/>
          <p:nvPr/>
        </p:nvSpPr>
        <p:spPr>
          <a:xfrm>
            <a:off x="3570689" y="1933873"/>
            <a:ext cx="5145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186"/>
          <p:cNvSpPr/>
          <p:nvPr/>
        </p:nvSpPr>
        <p:spPr>
          <a:xfrm>
            <a:off x="3531333"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71" name="Google Shape;1971;p186"/>
          <p:cNvPicPr preferRelativeResize="0"/>
          <p:nvPr/>
        </p:nvPicPr>
        <p:blipFill rotWithShape="1">
          <a:blip r:embed="rId5">
            <a:alphaModFix/>
          </a:blip>
          <a:srcRect b="0" l="0" r="0" t="0"/>
          <a:stretch/>
        </p:blipFill>
        <p:spPr>
          <a:xfrm>
            <a:off x="4178913" y="2810671"/>
            <a:ext cx="843442" cy="575874"/>
          </a:xfrm>
          <a:prstGeom prst="rect">
            <a:avLst/>
          </a:prstGeom>
          <a:noFill/>
          <a:ln>
            <a:noFill/>
          </a:ln>
        </p:spPr>
      </p:pic>
      <p:sp>
        <p:nvSpPr>
          <p:cNvPr id="1972" name="Google Shape;1972;p186"/>
          <p:cNvSpPr/>
          <p:nvPr/>
        </p:nvSpPr>
        <p:spPr>
          <a:xfrm>
            <a:off x="4087794" y="2821509"/>
            <a:ext cx="1016100" cy="57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186"/>
          <p:cNvSpPr/>
          <p:nvPr/>
        </p:nvSpPr>
        <p:spPr>
          <a:xfrm>
            <a:off x="5116717" y="1933873"/>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86"/>
          <p:cNvSpPr/>
          <p:nvPr/>
        </p:nvSpPr>
        <p:spPr>
          <a:xfrm>
            <a:off x="5116717" y="3001442"/>
            <a:ext cx="553800" cy="283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186"/>
          <p:cNvSpPr/>
          <p:nvPr/>
        </p:nvSpPr>
        <p:spPr>
          <a:xfrm>
            <a:off x="6019811" y="147556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86"/>
          <p:cNvSpPr/>
          <p:nvPr/>
        </p:nvSpPr>
        <p:spPr>
          <a:xfrm>
            <a:off x="6228527" y="151634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86"/>
          <p:cNvSpPr/>
          <p:nvPr/>
        </p:nvSpPr>
        <p:spPr>
          <a:xfrm>
            <a:off x="6228527" y="159508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86"/>
          <p:cNvSpPr/>
          <p:nvPr/>
        </p:nvSpPr>
        <p:spPr>
          <a:xfrm>
            <a:off x="6228527" y="167382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86"/>
          <p:cNvSpPr/>
          <p:nvPr/>
        </p:nvSpPr>
        <p:spPr>
          <a:xfrm>
            <a:off x="5716812"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86"/>
          <p:cNvSpPr/>
          <p:nvPr/>
        </p:nvSpPr>
        <p:spPr>
          <a:xfrm>
            <a:off x="5925529"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86"/>
          <p:cNvSpPr/>
          <p:nvPr/>
        </p:nvSpPr>
        <p:spPr>
          <a:xfrm>
            <a:off x="5925529"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86"/>
          <p:cNvSpPr/>
          <p:nvPr/>
        </p:nvSpPr>
        <p:spPr>
          <a:xfrm>
            <a:off x="5925529"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86"/>
          <p:cNvSpPr/>
          <p:nvPr/>
        </p:nvSpPr>
        <p:spPr>
          <a:xfrm>
            <a:off x="6444009" y="2483828"/>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86"/>
          <p:cNvSpPr/>
          <p:nvPr/>
        </p:nvSpPr>
        <p:spPr>
          <a:xfrm>
            <a:off x="6652726" y="2524605"/>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86"/>
          <p:cNvSpPr/>
          <p:nvPr/>
        </p:nvSpPr>
        <p:spPr>
          <a:xfrm>
            <a:off x="6652726" y="2603346"/>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86"/>
          <p:cNvSpPr/>
          <p:nvPr/>
        </p:nvSpPr>
        <p:spPr>
          <a:xfrm>
            <a:off x="6652726" y="2682086"/>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86"/>
          <p:cNvSpPr/>
          <p:nvPr/>
        </p:nvSpPr>
        <p:spPr>
          <a:xfrm>
            <a:off x="5716812"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186"/>
          <p:cNvSpPr/>
          <p:nvPr/>
        </p:nvSpPr>
        <p:spPr>
          <a:xfrm>
            <a:off x="5925529"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86"/>
          <p:cNvSpPr/>
          <p:nvPr/>
        </p:nvSpPr>
        <p:spPr>
          <a:xfrm>
            <a:off x="5925529"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86"/>
          <p:cNvSpPr/>
          <p:nvPr/>
        </p:nvSpPr>
        <p:spPr>
          <a:xfrm>
            <a:off x="5925529"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86"/>
          <p:cNvSpPr/>
          <p:nvPr/>
        </p:nvSpPr>
        <p:spPr>
          <a:xfrm>
            <a:off x="6444009" y="2898993"/>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186"/>
          <p:cNvSpPr/>
          <p:nvPr/>
        </p:nvSpPr>
        <p:spPr>
          <a:xfrm>
            <a:off x="6652726" y="2939770"/>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86"/>
          <p:cNvSpPr/>
          <p:nvPr/>
        </p:nvSpPr>
        <p:spPr>
          <a:xfrm>
            <a:off x="6652726" y="301851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186"/>
          <p:cNvSpPr/>
          <p:nvPr/>
        </p:nvSpPr>
        <p:spPr>
          <a:xfrm>
            <a:off x="6652726" y="309725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186"/>
          <p:cNvSpPr/>
          <p:nvPr/>
        </p:nvSpPr>
        <p:spPr>
          <a:xfrm>
            <a:off x="5716812"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186"/>
          <p:cNvSpPr/>
          <p:nvPr/>
        </p:nvSpPr>
        <p:spPr>
          <a:xfrm>
            <a:off x="5925529"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186"/>
          <p:cNvSpPr/>
          <p:nvPr/>
        </p:nvSpPr>
        <p:spPr>
          <a:xfrm>
            <a:off x="5925529"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186"/>
          <p:cNvSpPr/>
          <p:nvPr/>
        </p:nvSpPr>
        <p:spPr>
          <a:xfrm>
            <a:off x="5925529"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186"/>
          <p:cNvSpPr/>
          <p:nvPr/>
        </p:nvSpPr>
        <p:spPr>
          <a:xfrm>
            <a:off x="6444009" y="3314159"/>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186"/>
          <p:cNvSpPr/>
          <p:nvPr/>
        </p:nvSpPr>
        <p:spPr>
          <a:xfrm>
            <a:off x="6652726" y="3354936"/>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186"/>
          <p:cNvSpPr/>
          <p:nvPr/>
        </p:nvSpPr>
        <p:spPr>
          <a:xfrm>
            <a:off x="6652726" y="3433677"/>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186"/>
          <p:cNvSpPr/>
          <p:nvPr/>
        </p:nvSpPr>
        <p:spPr>
          <a:xfrm>
            <a:off x="6652726" y="3512417"/>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186"/>
          <p:cNvSpPr/>
          <p:nvPr/>
        </p:nvSpPr>
        <p:spPr>
          <a:xfrm>
            <a:off x="5716812"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186"/>
          <p:cNvSpPr/>
          <p:nvPr/>
        </p:nvSpPr>
        <p:spPr>
          <a:xfrm>
            <a:off x="5925529"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186"/>
          <p:cNvSpPr/>
          <p:nvPr/>
        </p:nvSpPr>
        <p:spPr>
          <a:xfrm>
            <a:off x="5925529"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186"/>
          <p:cNvSpPr/>
          <p:nvPr/>
        </p:nvSpPr>
        <p:spPr>
          <a:xfrm>
            <a:off x="5925529"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86"/>
          <p:cNvSpPr/>
          <p:nvPr/>
        </p:nvSpPr>
        <p:spPr>
          <a:xfrm>
            <a:off x="6444009" y="3788634"/>
            <a:ext cx="150600" cy="283800"/>
          </a:xfrm>
          <a:prstGeom prst="roundRect">
            <a:avLst>
              <a:gd fmla="val 16667" name="adj"/>
            </a:avLst>
          </a:prstGeom>
          <a:solidFill>
            <a:srgbClr val="07376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86"/>
          <p:cNvSpPr/>
          <p:nvPr/>
        </p:nvSpPr>
        <p:spPr>
          <a:xfrm>
            <a:off x="6652726" y="3829411"/>
            <a:ext cx="3759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186"/>
          <p:cNvSpPr/>
          <p:nvPr/>
        </p:nvSpPr>
        <p:spPr>
          <a:xfrm>
            <a:off x="6652726" y="3908151"/>
            <a:ext cx="2553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86"/>
          <p:cNvSpPr/>
          <p:nvPr/>
        </p:nvSpPr>
        <p:spPr>
          <a:xfrm>
            <a:off x="6652726" y="3986892"/>
            <a:ext cx="154200" cy="462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186"/>
          <p:cNvSpPr/>
          <p:nvPr/>
        </p:nvSpPr>
        <p:spPr>
          <a:xfrm>
            <a:off x="5685525" y="2410650"/>
            <a:ext cx="1391100" cy="2188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186"/>
          <p:cNvSpPr txBox="1"/>
          <p:nvPr/>
        </p:nvSpPr>
        <p:spPr>
          <a:xfrm>
            <a:off x="5779974" y="4174806"/>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a:t>
            </a:r>
            <a:endParaRPr b="1" i="0" sz="1000" u="none" cap="none" strike="noStrike">
              <a:solidFill>
                <a:srgbClr val="000000"/>
              </a:solidFill>
              <a:latin typeface="Arial"/>
              <a:ea typeface="Arial"/>
              <a:cs typeface="Arial"/>
              <a:sym typeface="Arial"/>
            </a:endParaRPr>
          </a:p>
        </p:txBody>
      </p:sp>
      <p:sp>
        <p:nvSpPr>
          <p:cNvPr id="2013" name="Google Shape;2013;p186"/>
          <p:cNvSpPr/>
          <p:nvPr/>
        </p:nvSpPr>
        <p:spPr>
          <a:xfrm>
            <a:off x="5685516" y="1384678"/>
            <a:ext cx="1391100" cy="83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86"/>
          <p:cNvSpPr txBox="1"/>
          <p:nvPr/>
        </p:nvSpPr>
        <p:spPr>
          <a:xfrm>
            <a:off x="5779974" y="1841581"/>
            <a:ext cx="12357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Product details </a:t>
            </a:r>
            <a:endParaRPr b="1" i="0" sz="1000" u="none" cap="none" strike="noStrike">
              <a:solidFill>
                <a:srgbClr val="000000"/>
              </a:solidFill>
              <a:latin typeface="Arial"/>
              <a:ea typeface="Arial"/>
              <a:cs typeface="Arial"/>
              <a:sym typeface="Arial"/>
            </a:endParaRPr>
          </a:p>
        </p:txBody>
      </p:sp>
      <p:sp>
        <p:nvSpPr>
          <p:cNvPr id="2015" name="Google Shape;2015;p1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1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Some statistics of the dataset collected</a:t>
            </a:r>
            <a:endParaRPr/>
          </a:p>
        </p:txBody>
      </p:sp>
      <p:sp>
        <p:nvSpPr>
          <p:cNvPr id="2021" name="Google Shape;2021;p1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We selected the top-100 keywords searched on Amazon and extended it to a set of 1000 queries for our data collection.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collected data for 1000 query strings on Amazon.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also collected 14 temporal snapshots for top-100 queries on Amazon.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queries cover 10 popular product categories on Amazon.</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p:txBody>
      </p:sp>
      <p:sp>
        <p:nvSpPr>
          <p:cNvPr id="2022" name="Google Shape;2022;p1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6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is platform important? </a:t>
            </a:r>
            <a:endParaRPr/>
          </a:p>
        </p:txBody>
      </p:sp>
      <p:pic>
        <p:nvPicPr>
          <p:cNvPr id="451" name="Google Shape;451;p62"/>
          <p:cNvPicPr preferRelativeResize="0"/>
          <p:nvPr/>
        </p:nvPicPr>
        <p:blipFill rotWithShape="1">
          <a:blip r:embed="rId3">
            <a:alphaModFix/>
          </a:blip>
          <a:srcRect b="0" l="0" r="0" t="0"/>
          <a:stretch/>
        </p:blipFill>
        <p:spPr>
          <a:xfrm>
            <a:off x="427900" y="1595075"/>
            <a:ext cx="373176" cy="474825"/>
          </a:xfrm>
          <a:prstGeom prst="rect">
            <a:avLst/>
          </a:prstGeom>
          <a:noFill/>
          <a:ln cap="flat" cmpd="sng" w="19050">
            <a:solidFill>
              <a:srgbClr val="000000"/>
            </a:solidFill>
            <a:prstDash val="solid"/>
            <a:round/>
            <a:headEnd len="sm" w="sm" type="none"/>
            <a:tailEnd len="sm" w="sm" type="none"/>
          </a:ln>
        </p:spPr>
      </p:pic>
      <p:pic>
        <p:nvPicPr>
          <p:cNvPr id="452" name="Google Shape;452;p62"/>
          <p:cNvPicPr preferRelativeResize="0"/>
          <p:nvPr/>
        </p:nvPicPr>
        <p:blipFill rotWithShape="1">
          <a:blip r:embed="rId3">
            <a:alphaModFix/>
          </a:blip>
          <a:srcRect b="0" l="0" r="0" t="0"/>
          <a:stretch/>
        </p:blipFill>
        <p:spPr>
          <a:xfrm>
            <a:off x="961300" y="1595075"/>
            <a:ext cx="373176" cy="474825"/>
          </a:xfrm>
          <a:prstGeom prst="rect">
            <a:avLst/>
          </a:prstGeom>
          <a:noFill/>
          <a:ln cap="flat" cmpd="sng" w="19050">
            <a:solidFill>
              <a:srgbClr val="000000"/>
            </a:solidFill>
            <a:prstDash val="solid"/>
            <a:round/>
            <a:headEnd len="sm" w="sm" type="none"/>
            <a:tailEnd len="sm" w="sm" type="none"/>
          </a:ln>
        </p:spPr>
      </p:pic>
      <p:pic>
        <p:nvPicPr>
          <p:cNvPr id="453" name="Google Shape;453;p62"/>
          <p:cNvPicPr preferRelativeResize="0"/>
          <p:nvPr/>
        </p:nvPicPr>
        <p:blipFill rotWithShape="1">
          <a:blip r:embed="rId3">
            <a:alphaModFix/>
          </a:blip>
          <a:srcRect b="0" l="0" r="0" t="0"/>
          <a:stretch/>
        </p:blipFill>
        <p:spPr>
          <a:xfrm>
            <a:off x="427900" y="2204675"/>
            <a:ext cx="373176" cy="474825"/>
          </a:xfrm>
          <a:prstGeom prst="rect">
            <a:avLst/>
          </a:prstGeom>
          <a:noFill/>
          <a:ln cap="flat" cmpd="sng" w="19050">
            <a:solidFill>
              <a:srgbClr val="000000"/>
            </a:solidFill>
            <a:prstDash val="solid"/>
            <a:round/>
            <a:headEnd len="sm" w="sm" type="none"/>
            <a:tailEnd len="sm" w="sm" type="none"/>
          </a:ln>
        </p:spPr>
      </p:pic>
      <p:pic>
        <p:nvPicPr>
          <p:cNvPr id="454" name="Google Shape;454;p62"/>
          <p:cNvPicPr preferRelativeResize="0"/>
          <p:nvPr/>
        </p:nvPicPr>
        <p:blipFill rotWithShape="1">
          <a:blip r:embed="rId3">
            <a:alphaModFix/>
          </a:blip>
          <a:srcRect b="0" l="0" r="0" t="0"/>
          <a:stretch/>
        </p:blipFill>
        <p:spPr>
          <a:xfrm>
            <a:off x="961300" y="2204675"/>
            <a:ext cx="373176" cy="474825"/>
          </a:xfrm>
          <a:prstGeom prst="rect">
            <a:avLst/>
          </a:prstGeom>
          <a:noFill/>
          <a:ln cap="flat" cmpd="sng" w="19050">
            <a:solidFill>
              <a:srgbClr val="000000"/>
            </a:solidFill>
            <a:prstDash val="solid"/>
            <a:round/>
            <a:headEnd len="sm" w="sm" type="none"/>
            <a:tailEnd len="sm" w="sm" type="none"/>
          </a:ln>
        </p:spPr>
      </p:pic>
      <p:pic>
        <p:nvPicPr>
          <p:cNvPr id="455" name="Google Shape;455;p62"/>
          <p:cNvPicPr preferRelativeResize="0"/>
          <p:nvPr/>
        </p:nvPicPr>
        <p:blipFill rotWithShape="1">
          <a:blip r:embed="rId3">
            <a:alphaModFix/>
          </a:blip>
          <a:srcRect b="0" l="0" r="0" t="0"/>
          <a:stretch/>
        </p:blipFill>
        <p:spPr>
          <a:xfrm>
            <a:off x="427900" y="2814275"/>
            <a:ext cx="373176" cy="474825"/>
          </a:xfrm>
          <a:prstGeom prst="rect">
            <a:avLst/>
          </a:prstGeom>
          <a:noFill/>
          <a:ln cap="flat" cmpd="sng" w="19050">
            <a:solidFill>
              <a:srgbClr val="000000"/>
            </a:solidFill>
            <a:prstDash val="solid"/>
            <a:round/>
            <a:headEnd len="sm" w="sm" type="none"/>
            <a:tailEnd len="sm" w="sm" type="none"/>
          </a:ln>
        </p:spPr>
      </p:pic>
      <p:pic>
        <p:nvPicPr>
          <p:cNvPr id="456" name="Google Shape;456;p62"/>
          <p:cNvPicPr preferRelativeResize="0"/>
          <p:nvPr/>
        </p:nvPicPr>
        <p:blipFill rotWithShape="1">
          <a:blip r:embed="rId3">
            <a:alphaModFix/>
          </a:blip>
          <a:srcRect b="0" l="0" r="0" t="0"/>
          <a:stretch/>
        </p:blipFill>
        <p:spPr>
          <a:xfrm>
            <a:off x="961300" y="2814275"/>
            <a:ext cx="373176" cy="474825"/>
          </a:xfrm>
          <a:prstGeom prst="rect">
            <a:avLst/>
          </a:prstGeom>
          <a:noFill/>
          <a:ln cap="flat" cmpd="sng" w="19050">
            <a:solidFill>
              <a:srgbClr val="000000"/>
            </a:solidFill>
            <a:prstDash val="solid"/>
            <a:round/>
            <a:headEnd len="sm" w="sm" type="none"/>
            <a:tailEnd len="sm" w="sm" type="none"/>
          </a:ln>
        </p:spPr>
      </p:pic>
      <p:pic>
        <p:nvPicPr>
          <p:cNvPr id="457" name="Google Shape;457;p62"/>
          <p:cNvPicPr preferRelativeResize="0"/>
          <p:nvPr/>
        </p:nvPicPr>
        <p:blipFill rotWithShape="1">
          <a:blip r:embed="rId3">
            <a:alphaModFix/>
          </a:blip>
          <a:srcRect b="0" l="0" r="0" t="0"/>
          <a:stretch/>
        </p:blipFill>
        <p:spPr>
          <a:xfrm>
            <a:off x="427900" y="3423875"/>
            <a:ext cx="373176" cy="474825"/>
          </a:xfrm>
          <a:prstGeom prst="rect">
            <a:avLst/>
          </a:prstGeom>
          <a:noFill/>
          <a:ln cap="flat" cmpd="sng" w="19050">
            <a:solidFill>
              <a:schemeClr val="dk1"/>
            </a:solidFill>
            <a:prstDash val="solid"/>
            <a:round/>
            <a:headEnd len="sm" w="sm" type="none"/>
            <a:tailEnd len="sm" w="sm" type="none"/>
          </a:ln>
        </p:spPr>
      </p:pic>
      <p:pic>
        <p:nvPicPr>
          <p:cNvPr id="458" name="Google Shape;458;p62"/>
          <p:cNvPicPr preferRelativeResize="0"/>
          <p:nvPr/>
        </p:nvPicPr>
        <p:blipFill rotWithShape="1">
          <a:blip r:embed="rId3">
            <a:alphaModFix/>
          </a:blip>
          <a:srcRect b="0" l="0" r="0" t="0"/>
          <a:stretch/>
        </p:blipFill>
        <p:spPr>
          <a:xfrm>
            <a:off x="961300" y="3423875"/>
            <a:ext cx="373176" cy="474825"/>
          </a:xfrm>
          <a:prstGeom prst="rect">
            <a:avLst/>
          </a:prstGeom>
          <a:noFill/>
          <a:ln cap="flat" cmpd="sng" w="19050">
            <a:solidFill>
              <a:schemeClr val="dk1"/>
            </a:solidFill>
            <a:prstDash val="solid"/>
            <a:round/>
            <a:headEnd len="sm" w="sm" type="none"/>
            <a:tailEnd len="sm" w="sm" type="none"/>
          </a:ln>
        </p:spPr>
      </p:pic>
      <p:pic>
        <p:nvPicPr>
          <p:cNvPr id="459" name="Google Shape;459;p62"/>
          <p:cNvPicPr preferRelativeResize="0"/>
          <p:nvPr/>
        </p:nvPicPr>
        <p:blipFill rotWithShape="1">
          <a:blip r:embed="rId3">
            <a:alphaModFix/>
          </a:blip>
          <a:srcRect b="0" l="0" r="0" t="0"/>
          <a:stretch/>
        </p:blipFill>
        <p:spPr>
          <a:xfrm>
            <a:off x="7743100" y="1595075"/>
            <a:ext cx="373176" cy="474825"/>
          </a:xfrm>
          <a:prstGeom prst="rect">
            <a:avLst/>
          </a:prstGeom>
          <a:noFill/>
          <a:ln cap="flat" cmpd="sng" w="19050">
            <a:solidFill>
              <a:srgbClr val="000000"/>
            </a:solidFill>
            <a:prstDash val="solid"/>
            <a:round/>
            <a:headEnd len="sm" w="sm" type="none"/>
            <a:tailEnd len="sm" w="sm" type="none"/>
          </a:ln>
        </p:spPr>
      </p:pic>
      <p:pic>
        <p:nvPicPr>
          <p:cNvPr id="460" name="Google Shape;460;p62"/>
          <p:cNvPicPr preferRelativeResize="0"/>
          <p:nvPr/>
        </p:nvPicPr>
        <p:blipFill rotWithShape="1">
          <a:blip r:embed="rId3">
            <a:alphaModFix/>
          </a:blip>
          <a:srcRect b="0" l="0" r="0" t="0"/>
          <a:stretch/>
        </p:blipFill>
        <p:spPr>
          <a:xfrm>
            <a:off x="8276500" y="1595075"/>
            <a:ext cx="373176" cy="474825"/>
          </a:xfrm>
          <a:prstGeom prst="rect">
            <a:avLst/>
          </a:prstGeom>
          <a:noFill/>
          <a:ln cap="flat" cmpd="sng" w="19050">
            <a:solidFill>
              <a:srgbClr val="000000"/>
            </a:solidFill>
            <a:prstDash val="solid"/>
            <a:round/>
            <a:headEnd len="sm" w="sm" type="none"/>
            <a:tailEnd len="sm" w="sm" type="none"/>
          </a:ln>
        </p:spPr>
      </p:pic>
      <p:pic>
        <p:nvPicPr>
          <p:cNvPr id="461" name="Google Shape;461;p62"/>
          <p:cNvPicPr preferRelativeResize="0"/>
          <p:nvPr/>
        </p:nvPicPr>
        <p:blipFill rotWithShape="1">
          <a:blip r:embed="rId3">
            <a:alphaModFix/>
          </a:blip>
          <a:srcRect b="0" l="0" r="0" t="0"/>
          <a:stretch/>
        </p:blipFill>
        <p:spPr>
          <a:xfrm>
            <a:off x="7743100" y="2204675"/>
            <a:ext cx="373176" cy="474825"/>
          </a:xfrm>
          <a:prstGeom prst="rect">
            <a:avLst/>
          </a:prstGeom>
          <a:noFill/>
          <a:ln cap="flat" cmpd="sng" w="19050">
            <a:solidFill>
              <a:srgbClr val="000000"/>
            </a:solidFill>
            <a:prstDash val="solid"/>
            <a:round/>
            <a:headEnd len="sm" w="sm" type="none"/>
            <a:tailEnd len="sm" w="sm" type="none"/>
          </a:ln>
        </p:spPr>
      </p:pic>
      <p:pic>
        <p:nvPicPr>
          <p:cNvPr id="462" name="Google Shape;462;p62"/>
          <p:cNvPicPr preferRelativeResize="0"/>
          <p:nvPr/>
        </p:nvPicPr>
        <p:blipFill rotWithShape="1">
          <a:blip r:embed="rId3">
            <a:alphaModFix/>
          </a:blip>
          <a:srcRect b="0" l="0" r="0" t="0"/>
          <a:stretch/>
        </p:blipFill>
        <p:spPr>
          <a:xfrm>
            <a:off x="8276500" y="2204675"/>
            <a:ext cx="373176" cy="474825"/>
          </a:xfrm>
          <a:prstGeom prst="rect">
            <a:avLst/>
          </a:prstGeom>
          <a:noFill/>
          <a:ln cap="flat" cmpd="sng" w="19050">
            <a:solidFill>
              <a:srgbClr val="000000"/>
            </a:solidFill>
            <a:prstDash val="solid"/>
            <a:round/>
            <a:headEnd len="sm" w="sm" type="none"/>
            <a:tailEnd len="sm" w="sm" type="none"/>
          </a:ln>
        </p:spPr>
      </p:pic>
      <p:pic>
        <p:nvPicPr>
          <p:cNvPr id="463" name="Google Shape;463;p62"/>
          <p:cNvPicPr preferRelativeResize="0"/>
          <p:nvPr/>
        </p:nvPicPr>
        <p:blipFill rotWithShape="1">
          <a:blip r:embed="rId3">
            <a:alphaModFix/>
          </a:blip>
          <a:srcRect b="0" l="0" r="0" t="0"/>
          <a:stretch/>
        </p:blipFill>
        <p:spPr>
          <a:xfrm>
            <a:off x="7743100" y="2814275"/>
            <a:ext cx="373176" cy="474825"/>
          </a:xfrm>
          <a:prstGeom prst="rect">
            <a:avLst/>
          </a:prstGeom>
          <a:noFill/>
          <a:ln cap="flat" cmpd="sng" w="19050">
            <a:solidFill>
              <a:srgbClr val="000000"/>
            </a:solidFill>
            <a:prstDash val="solid"/>
            <a:round/>
            <a:headEnd len="sm" w="sm" type="none"/>
            <a:tailEnd len="sm" w="sm" type="none"/>
          </a:ln>
        </p:spPr>
      </p:pic>
      <p:pic>
        <p:nvPicPr>
          <p:cNvPr id="464" name="Google Shape;464;p62"/>
          <p:cNvPicPr preferRelativeResize="0"/>
          <p:nvPr/>
        </p:nvPicPr>
        <p:blipFill rotWithShape="1">
          <a:blip r:embed="rId3">
            <a:alphaModFix/>
          </a:blip>
          <a:srcRect b="0" l="0" r="0" t="0"/>
          <a:stretch/>
        </p:blipFill>
        <p:spPr>
          <a:xfrm>
            <a:off x="8276500" y="2814275"/>
            <a:ext cx="373176" cy="474825"/>
          </a:xfrm>
          <a:prstGeom prst="rect">
            <a:avLst/>
          </a:prstGeom>
          <a:noFill/>
          <a:ln cap="flat" cmpd="sng" w="19050">
            <a:solidFill>
              <a:srgbClr val="000000"/>
            </a:solidFill>
            <a:prstDash val="solid"/>
            <a:round/>
            <a:headEnd len="sm" w="sm" type="none"/>
            <a:tailEnd len="sm" w="sm" type="none"/>
          </a:ln>
        </p:spPr>
      </p:pic>
      <p:pic>
        <p:nvPicPr>
          <p:cNvPr id="465" name="Google Shape;465;p62"/>
          <p:cNvPicPr preferRelativeResize="0"/>
          <p:nvPr/>
        </p:nvPicPr>
        <p:blipFill rotWithShape="1">
          <a:blip r:embed="rId3">
            <a:alphaModFix/>
          </a:blip>
          <a:srcRect b="0" l="0" r="0" t="0"/>
          <a:stretch/>
        </p:blipFill>
        <p:spPr>
          <a:xfrm>
            <a:off x="7743100" y="3423875"/>
            <a:ext cx="373176" cy="474825"/>
          </a:xfrm>
          <a:prstGeom prst="rect">
            <a:avLst/>
          </a:prstGeom>
          <a:noFill/>
          <a:ln cap="flat" cmpd="sng" w="19050">
            <a:solidFill>
              <a:srgbClr val="000000"/>
            </a:solidFill>
            <a:prstDash val="solid"/>
            <a:round/>
            <a:headEnd len="sm" w="sm" type="none"/>
            <a:tailEnd len="sm" w="sm" type="none"/>
          </a:ln>
        </p:spPr>
      </p:pic>
      <p:pic>
        <p:nvPicPr>
          <p:cNvPr id="466" name="Google Shape;466;p62"/>
          <p:cNvPicPr preferRelativeResize="0"/>
          <p:nvPr/>
        </p:nvPicPr>
        <p:blipFill rotWithShape="1">
          <a:blip r:embed="rId3">
            <a:alphaModFix/>
          </a:blip>
          <a:srcRect b="0" l="0" r="0" t="0"/>
          <a:stretch/>
        </p:blipFill>
        <p:spPr>
          <a:xfrm>
            <a:off x="8276500" y="3423875"/>
            <a:ext cx="373176" cy="474825"/>
          </a:xfrm>
          <a:prstGeom prst="rect">
            <a:avLst/>
          </a:prstGeom>
          <a:noFill/>
          <a:ln cap="flat" cmpd="sng" w="19050">
            <a:solidFill>
              <a:srgbClr val="000000"/>
            </a:solidFill>
            <a:prstDash val="solid"/>
            <a:round/>
            <a:headEnd len="sm" w="sm" type="none"/>
            <a:tailEnd len="sm" w="sm" type="none"/>
          </a:ln>
        </p:spPr>
      </p:pic>
      <p:sp>
        <p:nvSpPr>
          <p:cNvPr id="467" name="Google Shape;467;p62"/>
          <p:cNvSpPr txBox="1"/>
          <p:nvPr/>
        </p:nvSpPr>
        <p:spPr>
          <a:xfrm>
            <a:off x="207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Sellers</a:t>
            </a:r>
            <a:endParaRPr b="1" i="0" sz="1400" u="none" cap="none" strike="noStrike">
              <a:solidFill>
                <a:srgbClr val="000000"/>
              </a:solidFill>
              <a:latin typeface="Arial"/>
              <a:ea typeface="Arial"/>
              <a:cs typeface="Arial"/>
              <a:sym typeface="Arial"/>
            </a:endParaRPr>
          </a:p>
        </p:txBody>
      </p:sp>
      <p:sp>
        <p:nvSpPr>
          <p:cNvPr id="468" name="Google Shape;468;p62"/>
          <p:cNvSpPr txBox="1"/>
          <p:nvPr/>
        </p:nvSpPr>
        <p:spPr>
          <a:xfrm>
            <a:off x="7446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469" name="Google Shape;469;p62"/>
          <p:cNvSpPr/>
          <p:nvPr/>
        </p:nvSpPr>
        <p:spPr>
          <a:xfrm>
            <a:off x="19753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2"/>
          <p:cNvSpPr/>
          <p:nvPr/>
        </p:nvSpPr>
        <p:spPr>
          <a:xfrm>
            <a:off x="25849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2"/>
          <p:cNvSpPr/>
          <p:nvPr/>
        </p:nvSpPr>
        <p:spPr>
          <a:xfrm>
            <a:off x="19753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2"/>
          <p:cNvSpPr/>
          <p:nvPr/>
        </p:nvSpPr>
        <p:spPr>
          <a:xfrm>
            <a:off x="25849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2"/>
          <p:cNvSpPr/>
          <p:nvPr/>
        </p:nvSpPr>
        <p:spPr>
          <a:xfrm>
            <a:off x="19753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2"/>
          <p:cNvSpPr/>
          <p:nvPr/>
        </p:nvSpPr>
        <p:spPr>
          <a:xfrm>
            <a:off x="25849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2"/>
          <p:cNvSpPr/>
          <p:nvPr/>
        </p:nvSpPr>
        <p:spPr>
          <a:xfrm>
            <a:off x="1975350" y="3414350"/>
            <a:ext cx="455100" cy="400200"/>
          </a:xfrm>
          <a:prstGeom prst="snip1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2"/>
          <p:cNvSpPr/>
          <p:nvPr/>
        </p:nvSpPr>
        <p:spPr>
          <a:xfrm>
            <a:off x="2584950" y="3414350"/>
            <a:ext cx="455100" cy="400200"/>
          </a:xfrm>
          <a:prstGeom prst="snip1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2"/>
          <p:cNvSpPr txBox="1"/>
          <p:nvPr/>
        </p:nvSpPr>
        <p:spPr>
          <a:xfrm>
            <a:off x="18079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Products</a:t>
            </a:r>
            <a:endParaRPr b="1" i="0" sz="1400" u="none" cap="none" strike="noStrike">
              <a:solidFill>
                <a:srgbClr val="000000"/>
              </a:solidFill>
              <a:latin typeface="Arial"/>
              <a:ea typeface="Arial"/>
              <a:cs typeface="Arial"/>
              <a:sym typeface="Arial"/>
            </a:endParaRPr>
          </a:p>
        </p:txBody>
      </p:sp>
      <p:sp>
        <p:nvSpPr>
          <p:cNvPr id="478" name="Google Shape;478;p62"/>
          <p:cNvSpPr txBox="1"/>
          <p:nvPr/>
        </p:nvSpPr>
        <p:spPr>
          <a:xfrm>
            <a:off x="3184275" y="4171225"/>
            <a:ext cx="4421400" cy="8313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rPr>
              <a:t>PLATFORM</a:t>
            </a:r>
            <a:r>
              <a:rPr b="1" i="0" lang="en" sz="1400" u="none" cap="none" strike="noStrike">
                <a:solidFill>
                  <a:srgbClr val="000000"/>
                </a:solidFill>
                <a:latin typeface="Arial"/>
                <a:ea typeface="Arial"/>
                <a:cs typeface="Arial"/>
                <a:sym typeface="Arial"/>
              </a:rPr>
              <a:t>: </a:t>
            </a:r>
            <a:r>
              <a:rPr b="1" i="0" lang="en" sz="1400" u="none" cap="none" strike="noStrike">
                <a:solidFill>
                  <a:srgbClr val="FF0000"/>
                </a:solidFill>
                <a:latin typeface="Arial"/>
                <a:ea typeface="Arial"/>
                <a:cs typeface="Arial"/>
                <a:sym typeface="Arial"/>
              </a:rPr>
              <a:t>Scale and sophistication</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79" name="Google Shape;479;p62"/>
          <p:cNvSpPr/>
          <p:nvPr/>
        </p:nvSpPr>
        <p:spPr>
          <a:xfrm>
            <a:off x="4210775" y="1773475"/>
            <a:ext cx="2043600" cy="1740900"/>
          </a:xfrm>
          <a:prstGeom prst="cube">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2"/>
          <p:cNvSpPr txBox="1"/>
          <p:nvPr/>
        </p:nvSpPr>
        <p:spPr>
          <a:xfrm>
            <a:off x="4038151" y="2482725"/>
            <a:ext cx="18600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Search</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Recommendation</a:t>
            </a:r>
            <a:endParaRPr b="0" i="0" sz="1100" u="none" cap="none" strike="noStrike">
              <a:solidFill>
                <a:schemeClr val="lt1"/>
              </a:solidFill>
              <a:latin typeface="Arial"/>
              <a:ea typeface="Arial"/>
              <a:cs typeface="Arial"/>
              <a:sym typeface="Arial"/>
            </a:endParaRPr>
          </a:p>
        </p:txBody>
      </p:sp>
      <p:sp>
        <p:nvSpPr>
          <p:cNvPr id="481" name="Google Shape;481;p62"/>
          <p:cNvSpPr/>
          <p:nvPr/>
        </p:nvSpPr>
        <p:spPr>
          <a:xfrm>
            <a:off x="82050" y="897175"/>
            <a:ext cx="8922000" cy="315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2"/>
          <p:cNvSpPr/>
          <p:nvPr/>
        </p:nvSpPr>
        <p:spPr>
          <a:xfrm>
            <a:off x="0" y="-14775"/>
            <a:ext cx="9252300" cy="5143500"/>
          </a:xfrm>
          <a:prstGeom prst="rect">
            <a:avLst/>
          </a:prstGeom>
          <a:solidFill>
            <a:srgbClr val="EEEEEE">
              <a:alpha val="87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2"/>
          <p:cNvSpPr txBox="1"/>
          <p:nvPr/>
        </p:nvSpPr>
        <p:spPr>
          <a:xfrm>
            <a:off x="717325" y="2276150"/>
            <a:ext cx="7807500" cy="856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FF0000"/>
                </a:solidFill>
              </a:rPr>
              <a:t>E-commerce platforms act both as umpires and players on their own platform / marketplace.</a:t>
            </a:r>
            <a:endParaRPr b="0" i="0" sz="2000" u="none" cap="none" strike="noStrike">
              <a:solidFill>
                <a:srgbClr val="FF0000"/>
              </a:solidFill>
              <a:latin typeface="Arial"/>
              <a:ea typeface="Arial"/>
              <a:cs typeface="Arial"/>
              <a:sym typeface="Arial"/>
            </a:endParaRPr>
          </a:p>
        </p:txBody>
      </p:sp>
      <p:sp>
        <p:nvSpPr>
          <p:cNvPr id="484" name="Google Shape;484;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1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Some statistics of the dataset collected</a:t>
            </a:r>
            <a:endParaRPr/>
          </a:p>
        </p:txBody>
      </p:sp>
      <p:sp>
        <p:nvSpPr>
          <p:cNvPr id="2028" name="Google Shape;2028;p1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We selected the top-100 keywords searched on Amazon and extended it to a set of 1000 queries for our data collection.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collected data for 1000 query strings on Amazon.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also collected 14 temporal snapshots for top-100 queries on Amazon.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queries cover 10 popular product categories on Amazon.</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p:txBody>
      </p:sp>
      <p:sp>
        <p:nvSpPr>
          <p:cNvPr id="2029" name="Google Shape;2029;p1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30" name="Google Shape;2030;p188"/>
          <p:cNvSpPr txBox="1"/>
          <p:nvPr/>
        </p:nvSpPr>
        <p:spPr>
          <a:xfrm>
            <a:off x="753450" y="4540750"/>
            <a:ext cx="738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For access to dataset, please refer to the form at this link: </a:t>
            </a:r>
            <a:r>
              <a:rPr b="0" i="0" lang="en" sz="1100" u="sng" cap="none" strike="noStrike">
                <a:solidFill>
                  <a:schemeClr val="hlink"/>
                </a:solidFill>
                <a:highlight>
                  <a:srgbClr val="FFFFFF"/>
                </a:highlight>
                <a:latin typeface="Arial"/>
                <a:ea typeface="Arial"/>
                <a:cs typeface="Arial"/>
                <a:sym typeface="Arial"/>
                <a:hlinkClick r:id="rId3"/>
              </a:rPr>
              <a:t>https://forms.gle/aEG2n84Ay82QkVD19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Most prevalent explanations</a:t>
            </a:r>
            <a:endParaRPr/>
          </a:p>
        </p:txBody>
      </p:sp>
      <p:sp>
        <p:nvSpPr>
          <p:cNvPr id="2036" name="Google Shape;2036;p18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2037" name="Google Shape;2037;p189"/>
          <p:cNvPicPr preferRelativeResize="0"/>
          <p:nvPr/>
        </p:nvPicPr>
        <p:blipFill rotWithShape="1">
          <a:blip r:embed="rId3">
            <a:alphaModFix/>
          </a:blip>
          <a:srcRect b="8592" l="15430" r="12294" t="1137"/>
          <a:stretch/>
        </p:blipFill>
        <p:spPr>
          <a:xfrm>
            <a:off x="311700" y="1280475"/>
            <a:ext cx="3999901" cy="2808972"/>
          </a:xfrm>
          <a:prstGeom prst="rect">
            <a:avLst/>
          </a:prstGeom>
          <a:noFill/>
          <a:ln>
            <a:noFill/>
          </a:ln>
        </p:spPr>
      </p:pic>
      <p:sp>
        <p:nvSpPr>
          <p:cNvPr id="2038" name="Google Shape;2038;p189"/>
          <p:cNvSpPr/>
          <p:nvPr/>
        </p:nvSpPr>
        <p:spPr>
          <a:xfrm>
            <a:off x="426250" y="1619225"/>
            <a:ext cx="1318500" cy="27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89"/>
          <p:cNvSpPr txBox="1"/>
          <p:nvPr/>
        </p:nvSpPr>
        <p:spPr>
          <a:xfrm>
            <a:off x="789950" y="4344250"/>
            <a:ext cx="3127800" cy="492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0000"/>
                </a:solidFill>
                <a:latin typeface="Arial"/>
                <a:ea typeface="Arial"/>
                <a:cs typeface="Arial"/>
                <a:sym typeface="Arial"/>
              </a:rPr>
              <a:t>66% queries out of 1000</a:t>
            </a:r>
            <a:endParaRPr b="1" i="0" sz="2000" u="none" cap="none" strike="noStrike">
              <a:solidFill>
                <a:srgbClr val="FF0000"/>
              </a:solidFill>
              <a:latin typeface="Arial"/>
              <a:ea typeface="Arial"/>
              <a:cs typeface="Arial"/>
              <a:sym typeface="Arial"/>
            </a:endParaRPr>
          </a:p>
        </p:txBody>
      </p:sp>
      <p:sp>
        <p:nvSpPr>
          <p:cNvPr id="2040" name="Google Shape;2040;p1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Most prevalent explanations</a:t>
            </a:r>
            <a:endParaRPr/>
          </a:p>
        </p:txBody>
      </p:sp>
      <p:sp>
        <p:nvSpPr>
          <p:cNvPr id="2046" name="Google Shape;2046;p19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2047" name="Google Shape;2047;p190"/>
          <p:cNvPicPr preferRelativeResize="0"/>
          <p:nvPr/>
        </p:nvPicPr>
        <p:blipFill rotWithShape="1">
          <a:blip r:embed="rId3">
            <a:alphaModFix/>
          </a:blip>
          <a:srcRect b="8592" l="15430" r="12294" t="1137"/>
          <a:stretch/>
        </p:blipFill>
        <p:spPr>
          <a:xfrm>
            <a:off x="311700" y="1280475"/>
            <a:ext cx="3999901" cy="2808972"/>
          </a:xfrm>
          <a:prstGeom prst="rect">
            <a:avLst/>
          </a:prstGeom>
          <a:noFill/>
          <a:ln>
            <a:noFill/>
          </a:ln>
        </p:spPr>
      </p:pic>
      <p:sp>
        <p:nvSpPr>
          <p:cNvPr id="2048" name="Google Shape;2048;p190"/>
          <p:cNvSpPr/>
          <p:nvPr/>
        </p:nvSpPr>
        <p:spPr>
          <a:xfrm>
            <a:off x="426250" y="1619225"/>
            <a:ext cx="1318500" cy="27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190"/>
          <p:cNvSpPr txBox="1"/>
          <p:nvPr/>
        </p:nvSpPr>
        <p:spPr>
          <a:xfrm>
            <a:off x="789950" y="4344250"/>
            <a:ext cx="3127800" cy="492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0000"/>
                </a:solidFill>
                <a:latin typeface="Arial"/>
                <a:ea typeface="Arial"/>
                <a:cs typeface="Arial"/>
                <a:sym typeface="Arial"/>
              </a:rPr>
              <a:t>66% queries out of 1000</a:t>
            </a:r>
            <a:endParaRPr b="1" i="0" sz="2000" u="none" cap="none" strike="noStrike">
              <a:solidFill>
                <a:srgbClr val="FF0000"/>
              </a:solidFill>
              <a:latin typeface="Arial"/>
              <a:ea typeface="Arial"/>
              <a:cs typeface="Arial"/>
              <a:sym typeface="Arial"/>
            </a:endParaRPr>
          </a:p>
        </p:txBody>
      </p:sp>
      <p:pic>
        <p:nvPicPr>
          <p:cNvPr id="2050" name="Google Shape;2050;p190"/>
          <p:cNvPicPr preferRelativeResize="0"/>
          <p:nvPr/>
        </p:nvPicPr>
        <p:blipFill rotWithShape="1">
          <a:blip r:embed="rId4">
            <a:alphaModFix/>
          </a:blip>
          <a:srcRect b="33888" l="35412" r="21500" t="25307"/>
          <a:stretch/>
        </p:blipFill>
        <p:spPr>
          <a:xfrm>
            <a:off x="4901425" y="866400"/>
            <a:ext cx="3586324" cy="2122850"/>
          </a:xfrm>
          <a:prstGeom prst="rect">
            <a:avLst/>
          </a:prstGeom>
          <a:noFill/>
          <a:ln>
            <a:noFill/>
          </a:ln>
        </p:spPr>
      </p:pic>
      <p:sp>
        <p:nvSpPr>
          <p:cNvPr id="2051" name="Google Shape;2051;p190"/>
          <p:cNvSpPr txBox="1"/>
          <p:nvPr>
            <p:ph idx="1" type="body"/>
          </p:nvPr>
        </p:nvSpPr>
        <p:spPr>
          <a:xfrm>
            <a:off x="5188500" y="3327350"/>
            <a:ext cx="3094800" cy="91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1200"/>
              </a:spcAft>
              <a:buSzPct val="108108"/>
              <a:buNone/>
            </a:pPr>
            <a:r>
              <a:rPr i="1" lang="en">
                <a:solidFill>
                  <a:schemeClr val="dk1"/>
                </a:solidFill>
              </a:rPr>
              <a:t>Amazon’s choice highlights </a:t>
            </a:r>
            <a:r>
              <a:rPr b="1" i="1" lang="en" u="sng">
                <a:solidFill>
                  <a:schemeClr val="dk1"/>
                </a:solidFill>
              </a:rPr>
              <a:t>highly rated</a:t>
            </a:r>
            <a:r>
              <a:rPr i="1" lang="en">
                <a:solidFill>
                  <a:schemeClr val="dk1"/>
                </a:solidFill>
              </a:rPr>
              <a:t>, </a:t>
            </a:r>
            <a:r>
              <a:rPr b="1" i="1" lang="en" u="sng">
                <a:solidFill>
                  <a:schemeClr val="dk1"/>
                </a:solidFill>
              </a:rPr>
              <a:t>well-priced</a:t>
            </a:r>
            <a:r>
              <a:rPr i="1" lang="en">
                <a:solidFill>
                  <a:schemeClr val="dk1"/>
                </a:solidFill>
              </a:rPr>
              <a:t> products available to ship immediately.  </a:t>
            </a:r>
            <a:endParaRPr i="1">
              <a:solidFill>
                <a:schemeClr val="dk1"/>
              </a:solidFill>
            </a:endParaRPr>
          </a:p>
        </p:txBody>
      </p:sp>
      <p:sp>
        <p:nvSpPr>
          <p:cNvPr id="2052" name="Google Shape;2052;p1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survey for understanding interpretation</a:t>
            </a:r>
            <a:endParaRPr/>
          </a:p>
        </p:txBody>
      </p:sp>
      <p:sp>
        <p:nvSpPr>
          <p:cNvPr id="2058" name="Google Shape;2058;p1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We conducted a survey among 100 participants.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Most of them are conversant with Amazon platform.</a:t>
            </a:r>
            <a:endParaRPr>
              <a:solidFill>
                <a:srgbClr val="000000"/>
              </a:solidFill>
            </a:endParaRPr>
          </a:p>
          <a:p>
            <a:pPr indent="0" lvl="0" marL="457200" rtl="0" algn="l">
              <a:lnSpc>
                <a:spcPct val="150000"/>
              </a:lnSpc>
              <a:spcBef>
                <a:spcPts val="1200"/>
              </a:spcBef>
              <a:spcAft>
                <a:spcPts val="0"/>
              </a:spcAft>
              <a:buNone/>
            </a:pPr>
            <a:r>
              <a:t/>
            </a:r>
            <a:endParaRPr>
              <a:solidFill>
                <a:srgbClr val="000000"/>
              </a:solidFill>
            </a:endParaRPr>
          </a:p>
        </p:txBody>
      </p:sp>
      <p:sp>
        <p:nvSpPr>
          <p:cNvPr id="2059" name="Google Shape;2059;p1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1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survey for understanding interpretation</a:t>
            </a:r>
            <a:endParaRPr/>
          </a:p>
        </p:txBody>
      </p:sp>
      <p:sp>
        <p:nvSpPr>
          <p:cNvPr id="2065" name="Google Shape;2065;p1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We conducted a survey among 100 participants.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Most of them are conversant with Amazon platform.</a:t>
            </a:r>
            <a:endParaRPr>
              <a:solidFill>
                <a:srgbClr val="000000"/>
              </a:solidFill>
            </a:endParaRPr>
          </a:p>
          <a:p>
            <a:pPr indent="0" lvl="0" marL="457200" rtl="0" algn="l">
              <a:lnSpc>
                <a:spcPct val="150000"/>
              </a:lnSpc>
              <a:spcBef>
                <a:spcPts val="1200"/>
              </a:spcBef>
              <a:spcAft>
                <a:spcPts val="0"/>
              </a:spcAft>
              <a:buNone/>
            </a:pPr>
            <a:r>
              <a:t/>
            </a:r>
            <a:endParaRPr>
              <a:solidFill>
                <a:srgbClr val="000000"/>
              </a:solidFill>
            </a:endParaRPr>
          </a:p>
          <a:p>
            <a:pPr indent="-342900" lvl="0" marL="457200" rtl="0" algn="l">
              <a:lnSpc>
                <a:spcPct val="150000"/>
              </a:lnSpc>
              <a:spcBef>
                <a:spcPts val="1200"/>
              </a:spcBef>
              <a:spcAft>
                <a:spcPts val="0"/>
              </a:spcAft>
              <a:buClr>
                <a:srgbClr val="000000"/>
              </a:buClr>
              <a:buSzPts val="1800"/>
              <a:buChar char="❖"/>
            </a:pPr>
            <a:r>
              <a:rPr lang="en">
                <a:solidFill>
                  <a:srgbClr val="000000"/>
                </a:solidFill>
              </a:rPr>
              <a:t>We asked them different questions pertaining to </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What do customers interpret by `highly rated’ (or `well priced’) products?</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20">
                <a:solidFill>
                  <a:schemeClr val="dk1"/>
                </a:solidFill>
              </a:rPr>
              <a:t>Where do customers expect Amazon’s Choice products to appear?</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chemeClr val="dk1"/>
                </a:solidFill>
              </a:rPr>
              <a:t>How likely are you to buy the product which is explained as “Amazon’s Choice”?</a:t>
            </a:r>
            <a:endParaRPr sz="1000">
              <a:solidFill>
                <a:srgbClr val="000000"/>
              </a:solidFill>
            </a:endParaRPr>
          </a:p>
        </p:txBody>
      </p:sp>
      <p:sp>
        <p:nvSpPr>
          <p:cNvPr id="2066" name="Google Shape;2066;p1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1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do customers interpret by `highly rated’ product?</a:t>
            </a:r>
            <a:endParaRPr/>
          </a:p>
        </p:txBody>
      </p:sp>
      <p:sp>
        <p:nvSpPr>
          <p:cNvPr id="2072" name="Google Shape;2072;p193"/>
          <p:cNvSpPr txBox="1"/>
          <p:nvPr>
            <p:ph idx="1" type="body"/>
          </p:nvPr>
        </p:nvSpPr>
        <p:spPr>
          <a:xfrm>
            <a:off x="311700" y="1152475"/>
            <a:ext cx="8031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According to 59% respondents, a product with avg. rating greater than 4.0 out of 5.0 can be considered highly rated.</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p:txBody>
      </p:sp>
      <p:sp>
        <p:nvSpPr>
          <p:cNvPr id="2073" name="Google Shape;2073;p1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1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do customers interpret by `highly rated’ product?</a:t>
            </a:r>
            <a:endParaRPr/>
          </a:p>
        </p:txBody>
      </p:sp>
      <p:sp>
        <p:nvSpPr>
          <p:cNvPr id="2079" name="Google Shape;2079;p194"/>
          <p:cNvSpPr txBox="1"/>
          <p:nvPr>
            <p:ph idx="1" type="body"/>
          </p:nvPr>
        </p:nvSpPr>
        <p:spPr>
          <a:xfrm>
            <a:off x="311700" y="1152475"/>
            <a:ext cx="8031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According to 59% respondents, a product with avg. rating greater than 4.0 out of 5.0 can be considered highly rated.</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342900" lvl="0" marL="457200" rtl="0" algn="l">
              <a:lnSpc>
                <a:spcPct val="115000"/>
              </a:lnSpc>
              <a:spcBef>
                <a:spcPts val="1200"/>
              </a:spcBef>
              <a:spcAft>
                <a:spcPts val="0"/>
              </a:spcAft>
              <a:buClr>
                <a:schemeClr val="dk1"/>
              </a:buClr>
              <a:buSzPts val="1800"/>
              <a:buChar char="❖"/>
            </a:pPr>
            <a:r>
              <a:rPr lang="en">
                <a:solidFill>
                  <a:srgbClr val="0000FF"/>
                </a:solidFill>
              </a:rPr>
              <a:t>In all the 662 queries, the product selected with Amazon’s choice explanation has an average rating greater than 4.0.</a:t>
            </a:r>
            <a:endParaRPr>
              <a:solidFill>
                <a:schemeClr val="dk1"/>
              </a:solidFill>
            </a:endParaRPr>
          </a:p>
        </p:txBody>
      </p:sp>
      <p:sp>
        <p:nvSpPr>
          <p:cNvPr id="2080" name="Google Shape;2080;p1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What do customers interpret by `well priced’ product?</a:t>
            </a:r>
            <a:endParaRPr/>
          </a:p>
          <a:p>
            <a:pPr indent="0" lvl="0" marL="0" rtl="0" algn="l">
              <a:lnSpc>
                <a:spcPct val="100000"/>
              </a:lnSpc>
              <a:spcBef>
                <a:spcPts val="0"/>
              </a:spcBef>
              <a:spcAft>
                <a:spcPts val="0"/>
              </a:spcAft>
              <a:buSzPct val="111111"/>
              <a:buNone/>
            </a:pPr>
            <a:r>
              <a:t/>
            </a:r>
            <a:endParaRPr/>
          </a:p>
        </p:txBody>
      </p:sp>
      <p:sp>
        <p:nvSpPr>
          <p:cNvPr id="2086" name="Google Shape;2086;p195"/>
          <p:cNvSpPr txBox="1"/>
          <p:nvPr>
            <p:ph idx="1" type="body"/>
          </p:nvPr>
        </p:nvSpPr>
        <p:spPr>
          <a:xfrm>
            <a:off x="311700" y="1152475"/>
            <a:ext cx="84312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61% respondents consider a product with price among the least 5 prices among all the products shown in SERP to be well priced. </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p:txBody>
      </p:sp>
      <p:sp>
        <p:nvSpPr>
          <p:cNvPr id="2087" name="Google Shape;2087;p1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do customers interpret by `well priced’ product?</a:t>
            </a:r>
            <a:endParaRPr/>
          </a:p>
          <a:p>
            <a:pPr indent="0" lvl="0" marL="0" rtl="0" algn="l">
              <a:lnSpc>
                <a:spcPct val="100000"/>
              </a:lnSpc>
              <a:spcBef>
                <a:spcPts val="0"/>
              </a:spcBef>
              <a:spcAft>
                <a:spcPts val="0"/>
              </a:spcAft>
              <a:buSzPct val="111111"/>
              <a:buNone/>
            </a:pPr>
            <a:r>
              <a:t/>
            </a:r>
            <a:endParaRPr/>
          </a:p>
        </p:txBody>
      </p:sp>
      <p:sp>
        <p:nvSpPr>
          <p:cNvPr id="2093" name="Google Shape;2093;p196"/>
          <p:cNvSpPr txBox="1"/>
          <p:nvPr>
            <p:ph idx="1" type="body"/>
          </p:nvPr>
        </p:nvSpPr>
        <p:spPr>
          <a:xfrm>
            <a:off x="311700" y="1152475"/>
            <a:ext cx="84312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61% respondents consider a product with price among the least 5 prices among all the products shown in SERP to be well priced. </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342900" lvl="0" marL="457200" rtl="0" algn="l">
              <a:lnSpc>
                <a:spcPct val="115000"/>
              </a:lnSpc>
              <a:spcBef>
                <a:spcPts val="1200"/>
              </a:spcBef>
              <a:spcAft>
                <a:spcPts val="0"/>
              </a:spcAft>
              <a:buClr>
                <a:schemeClr val="dk1"/>
              </a:buClr>
              <a:buSzPts val="1800"/>
              <a:buChar char="❖"/>
            </a:pPr>
            <a:r>
              <a:rPr lang="en">
                <a:solidFill>
                  <a:srgbClr val="0000FF"/>
                </a:solidFill>
              </a:rPr>
              <a:t>In merely 23% cases, product added to cart adhered to the most common interpretation as mentioned above. </a:t>
            </a:r>
            <a:endParaRPr>
              <a:solidFill>
                <a:schemeClr val="dk1"/>
              </a:solidFill>
            </a:endParaRPr>
          </a:p>
        </p:txBody>
      </p:sp>
      <p:sp>
        <p:nvSpPr>
          <p:cNvPr id="2094" name="Google Shape;2094;p1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Major takeaways from the survey</a:t>
            </a:r>
            <a:endParaRPr/>
          </a:p>
        </p:txBody>
      </p:sp>
      <p:graphicFrame>
        <p:nvGraphicFramePr>
          <p:cNvPr id="2100" name="Google Shape;2100;p197"/>
          <p:cNvGraphicFramePr/>
          <p:nvPr/>
        </p:nvGraphicFramePr>
        <p:xfrm>
          <a:off x="723900" y="1619250"/>
          <a:ext cx="3000000" cy="3000000"/>
        </p:xfrm>
        <a:graphic>
          <a:graphicData uri="http://schemas.openxmlformats.org/drawingml/2006/table">
            <a:tbl>
              <a:tblPr>
                <a:noFill/>
                <a:tableStyleId>{6DA1D64F-D3E0-4EA6-A0DD-A73C1F2878B6}</a:tableStyleId>
              </a:tblPr>
              <a:tblGrid>
                <a:gridCol w="1614450"/>
                <a:gridCol w="1645475"/>
                <a:gridCol w="2431450"/>
                <a:gridCol w="21884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Explanation type</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Statement</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Interpretation (% votes)</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Match</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rowSpan="3">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 sz="1400" u="none" cap="none" strike="noStrike"/>
                        <a:t>Amazon’s  Choice</a:t>
                      </a:r>
                      <a:endParaRPr b="1"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Highly rated</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user rating ≥ 4.0 </a:t>
                      </a:r>
                      <a:r>
                        <a:rPr lang="en" sz="1400" u="none" cap="none" strike="noStrike">
                          <a:solidFill>
                            <a:srgbClr val="0000FF"/>
                          </a:solidFill>
                        </a:rPr>
                        <a:t>(59%)</a:t>
                      </a:r>
                      <a:endParaRPr sz="1400" u="none" cap="none" strike="noStrike">
                        <a:solidFill>
                          <a:srgbClr val="0000FF"/>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(100%)          (00%)</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vMerge="1"/>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Well priced</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Least-5 price </a:t>
                      </a:r>
                      <a:r>
                        <a:rPr lang="en" sz="1400" u="none" cap="none" strike="noStrike">
                          <a:solidFill>
                            <a:srgbClr val="0000FF"/>
                          </a:solidFill>
                        </a:rPr>
                        <a:t>(61%)</a:t>
                      </a:r>
                      <a:endParaRPr sz="1400" u="none" cap="none" strike="noStrike">
                        <a:solidFill>
                          <a:srgbClr val="0000FF"/>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       (23%)            (77%)</a:t>
                      </a:r>
                      <a:r>
                        <a:rPr lang="en" sz="1400" u="none" cap="none" strike="noStrike"/>
                        <a:t>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vMerge="1"/>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Expected position</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Top-5 in SERP </a:t>
                      </a:r>
                      <a:r>
                        <a:rPr lang="en" sz="1400" u="none" cap="none" strike="noStrike">
                          <a:solidFill>
                            <a:srgbClr val="0000FF"/>
                          </a:solidFill>
                        </a:rPr>
                        <a:t>(54%)</a:t>
                      </a:r>
                      <a:endParaRPr sz="1400" u="none" cap="none" strike="noStrike">
                        <a:solidFill>
                          <a:srgbClr val="0000FF"/>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       (74%)            (26%)</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A top result</a:t>
                      </a:r>
                      <a:endParaRPr b="1"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Expected position</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Top result (position 1) </a:t>
                      </a:r>
                      <a:r>
                        <a:rPr lang="en" sz="1400" u="none" cap="none" strike="noStrike">
                          <a:solidFill>
                            <a:srgbClr val="0000FF"/>
                          </a:solidFill>
                        </a:rPr>
                        <a:t>(62</a:t>
                      </a:r>
                      <a:r>
                        <a:rPr lang="en">
                          <a:solidFill>
                            <a:srgbClr val="0000FF"/>
                          </a:solidFill>
                        </a:rPr>
                        <a:t>%</a:t>
                      </a:r>
                      <a:r>
                        <a:rPr lang="en" sz="1400" u="none" cap="none" strike="noStrike">
                          <a:solidFill>
                            <a:srgbClr val="0000FF"/>
                          </a:solidFill>
                        </a:rPr>
                        <a:t>)</a:t>
                      </a:r>
                      <a:endParaRPr sz="1400" u="none" cap="none" strike="noStrike">
                        <a:solidFill>
                          <a:srgbClr val="0000FF"/>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       (19%)            (81%)</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2101" name="Google Shape;2101;p197"/>
          <p:cNvPicPr preferRelativeResize="0"/>
          <p:nvPr/>
        </p:nvPicPr>
        <p:blipFill rotWithShape="1">
          <a:blip r:embed="rId3">
            <a:alphaModFix/>
          </a:blip>
          <a:srcRect b="0" l="0" r="0" t="0"/>
          <a:stretch/>
        </p:blipFill>
        <p:spPr>
          <a:xfrm>
            <a:off x="6491474" y="2044125"/>
            <a:ext cx="310550" cy="303700"/>
          </a:xfrm>
          <a:prstGeom prst="rect">
            <a:avLst/>
          </a:prstGeom>
          <a:noFill/>
          <a:ln>
            <a:noFill/>
          </a:ln>
        </p:spPr>
      </p:pic>
      <p:pic>
        <p:nvPicPr>
          <p:cNvPr id="2102" name="Google Shape;2102;p197"/>
          <p:cNvPicPr preferRelativeResize="0"/>
          <p:nvPr/>
        </p:nvPicPr>
        <p:blipFill rotWithShape="1">
          <a:blip r:embed="rId3">
            <a:alphaModFix/>
          </a:blip>
          <a:srcRect b="0" l="0" r="0" t="0"/>
          <a:stretch/>
        </p:blipFill>
        <p:spPr>
          <a:xfrm>
            <a:off x="6491474" y="2425125"/>
            <a:ext cx="310550" cy="303700"/>
          </a:xfrm>
          <a:prstGeom prst="rect">
            <a:avLst/>
          </a:prstGeom>
          <a:noFill/>
          <a:ln>
            <a:noFill/>
          </a:ln>
        </p:spPr>
      </p:pic>
      <p:pic>
        <p:nvPicPr>
          <p:cNvPr id="2103" name="Google Shape;2103;p197"/>
          <p:cNvPicPr preferRelativeResize="0"/>
          <p:nvPr/>
        </p:nvPicPr>
        <p:blipFill rotWithShape="1">
          <a:blip r:embed="rId3">
            <a:alphaModFix/>
          </a:blip>
          <a:srcRect b="0" l="0" r="0" t="0"/>
          <a:stretch/>
        </p:blipFill>
        <p:spPr>
          <a:xfrm>
            <a:off x="6491474" y="2882325"/>
            <a:ext cx="310550" cy="303700"/>
          </a:xfrm>
          <a:prstGeom prst="rect">
            <a:avLst/>
          </a:prstGeom>
          <a:noFill/>
          <a:ln>
            <a:noFill/>
          </a:ln>
        </p:spPr>
      </p:pic>
      <p:pic>
        <p:nvPicPr>
          <p:cNvPr id="2104" name="Google Shape;2104;p197"/>
          <p:cNvPicPr preferRelativeResize="0"/>
          <p:nvPr/>
        </p:nvPicPr>
        <p:blipFill rotWithShape="1">
          <a:blip r:embed="rId3">
            <a:alphaModFix/>
          </a:blip>
          <a:srcRect b="0" l="0" r="0" t="0"/>
          <a:stretch/>
        </p:blipFill>
        <p:spPr>
          <a:xfrm>
            <a:off x="6491474" y="3263325"/>
            <a:ext cx="310550" cy="303700"/>
          </a:xfrm>
          <a:prstGeom prst="rect">
            <a:avLst/>
          </a:prstGeom>
          <a:noFill/>
          <a:ln>
            <a:noFill/>
          </a:ln>
        </p:spPr>
      </p:pic>
      <p:pic>
        <p:nvPicPr>
          <p:cNvPr id="2105" name="Google Shape;2105;p197"/>
          <p:cNvPicPr preferRelativeResize="0"/>
          <p:nvPr/>
        </p:nvPicPr>
        <p:blipFill rotWithShape="1">
          <a:blip r:embed="rId4">
            <a:alphaModFix/>
          </a:blip>
          <a:srcRect b="0" l="0" r="0" t="0"/>
          <a:stretch/>
        </p:blipFill>
        <p:spPr>
          <a:xfrm>
            <a:off x="7598150" y="2034775"/>
            <a:ext cx="310550" cy="310550"/>
          </a:xfrm>
          <a:prstGeom prst="rect">
            <a:avLst/>
          </a:prstGeom>
          <a:noFill/>
          <a:ln>
            <a:noFill/>
          </a:ln>
        </p:spPr>
      </p:pic>
      <p:pic>
        <p:nvPicPr>
          <p:cNvPr id="2106" name="Google Shape;2106;p197"/>
          <p:cNvPicPr preferRelativeResize="0"/>
          <p:nvPr/>
        </p:nvPicPr>
        <p:blipFill rotWithShape="1">
          <a:blip r:embed="rId4">
            <a:alphaModFix/>
          </a:blip>
          <a:srcRect b="0" l="0" r="0" t="0"/>
          <a:stretch/>
        </p:blipFill>
        <p:spPr>
          <a:xfrm>
            <a:off x="7598150" y="2415775"/>
            <a:ext cx="310550" cy="310550"/>
          </a:xfrm>
          <a:prstGeom prst="rect">
            <a:avLst/>
          </a:prstGeom>
          <a:noFill/>
          <a:ln>
            <a:noFill/>
          </a:ln>
        </p:spPr>
      </p:pic>
      <p:pic>
        <p:nvPicPr>
          <p:cNvPr id="2107" name="Google Shape;2107;p197"/>
          <p:cNvPicPr preferRelativeResize="0"/>
          <p:nvPr/>
        </p:nvPicPr>
        <p:blipFill rotWithShape="1">
          <a:blip r:embed="rId4">
            <a:alphaModFix/>
          </a:blip>
          <a:srcRect b="0" l="0" r="0" t="0"/>
          <a:stretch/>
        </p:blipFill>
        <p:spPr>
          <a:xfrm>
            <a:off x="7598150" y="2872975"/>
            <a:ext cx="310550" cy="310550"/>
          </a:xfrm>
          <a:prstGeom prst="rect">
            <a:avLst/>
          </a:prstGeom>
          <a:noFill/>
          <a:ln>
            <a:noFill/>
          </a:ln>
        </p:spPr>
      </p:pic>
      <p:pic>
        <p:nvPicPr>
          <p:cNvPr id="2108" name="Google Shape;2108;p197"/>
          <p:cNvPicPr preferRelativeResize="0"/>
          <p:nvPr/>
        </p:nvPicPr>
        <p:blipFill rotWithShape="1">
          <a:blip r:embed="rId4">
            <a:alphaModFix/>
          </a:blip>
          <a:srcRect b="0" l="0" r="0" t="0"/>
          <a:stretch/>
        </p:blipFill>
        <p:spPr>
          <a:xfrm>
            <a:off x="7598150" y="3253975"/>
            <a:ext cx="310550" cy="310550"/>
          </a:xfrm>
          <a:prstGeom prst="rect">
            <a:avLst/>
          </a:prstGeom>
          <a:noFill/>
          <a:ln>
            <a:noFill/>
          </a:ln>
        </p:spPr>
      </p:pic>
      <p:sp>
        <p:nvSpPr>
          <p:cNvPr id="2109" name="Google Shape;2109;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sp>
        <p:nvSpPr>
          <p:cNvPr id="489" name="Google Shape;489;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Policymakers across the globe are equally concerned</a:t>
            </a:r>
            <a:endParaRPr/>
          </a:p>
        </p:txBody>
      </p:sp>
      <p:pic>
        <p:nvPicPr>
          <p:cNvPr id="490" name="Google Shape;490;p63"/>
          <p:cNvPicPr preferRelativeResize="0"/>
          <p:nvPr/>
        </p:nvPicPr>
        <p:blipFill rotWithShape="1">
          <a:blip r:embed="rId3">
            <a:alphaModFix/>
          </a:blip>
          <a:srcRect b="0" l="0" r="0" t="0"/>
          <a:stretch/>
        </p:blipFill>
        <p:spPr>
          <a:xfrm>
            <a:off x="1837800" y="3384626"/>
            <a:ext cx="4887677" cy="1411875"/>
          </a:xfrm>
          <a:prstGeom prst="rect">
            <a:avLst/>
          </a:prstGeom>
          <a:noFill/>
          <a:ln>
            <a:noFill/>
          </a:ln>
        </p:spPr>
      </p:pic>
      <p:pic>
        <p:nvPicPr>
          <p:cNvPr id="491" name="Google Shape;491;p63"/>
          <p:cNvPicPr preferRelativeResize="0"/>
          <p:nvPr/>
        </p:nvPicPr>
        <p:blipFill rotWithShape="1">
          <a:blip r:embed="rId4">
            <a:alphaModFix/>
          </a:blip>
          <a:srcRect b="0" l="0" r="0" t="0"/>
          <a:stretch/>
        </p:blipFill>
        <p:spPr>
          <a:xfrm>
            <a:off x="364423" y="1223148"/>
            <a:ext cx="4335526" cy="1816725"/>
          </a:xfrm>
          <a:prstGeom prst="rect">
            <a:avLst/>
          </a:prstGeom>
          <a:noFill/>
          <a:ln>
            <a:noFill/>
          </a:ln>
        </p:spPr>
      </p:pic>
      <p:pic>
        <p:nvPicPr>
          <p:cNvPr id="492" name="Google Shape;492;p63"/>
          <p:cNvPicPr preferRelativeResize="0"/>
          <p:nvPr/>
        </p:nvPicPr>
        <p:blipFill rotWithShape="1">
          <a:blip r:embed="rId5">
            <a:alphaModFix/>
          </a:blip>
          <a:srcRect b="0" l="0" r="0" t="0"/>
          <a:stretch/>
        </p:blipFill>
        <p:spPr>
          <a:xfrm>
            <a:off x="4382233" y="1988037"/>
            <a:ext cx="4557645" cy="1141995"/>
          </a:xfrm>
          <a:prstGeom prst="rect">
            <a:avLst/>
          </a:prstGeom>
          <a:noFill/>
          <a:ln>
            <a:noFill/>
          </a:ln>
        </p:spPr>
      </p:pic>
      <p:sp>
        <p:nvSpPr>
          <p:cNvPr id="493" name="Google Shape;49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1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Major takeaways from the survey</a:t>
            </a:r>
            <a:endParaRPr/>
          </a:p>
        </p:txBody>
      </p:sp>
      <p:sp>
        <p:nvSpPr>
          <p:cNvPr id="2115" name="Google Shape;2115;p198"/>
          <p:cNvSpPr txBox="1"/>
          <p:nvPr>
            <p:ph idx="1" type="body"/>
          </p:nvPr>
        </p:nvSpPr>
        <p:spPr>
          <a:xfrm>
            <a:off x="831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graphicFrame>
        <p:nvGraphicFramePr>
          <p:cNvPr id="2116" name="Google Shape;2116;p198"/>
          <p:cNvGraphicFramePr/>
          <p:nvPr/>
        </p:nvGraphicFramePr>
        <p:xfrm>
          <a:off x="723900" y="1619250"/>
          <a:ext cx="3000000" cy="3000000"/>
        </p:xfrm>
        <a:graphic>
          <a:graphicData uri="http://schemas.openxmlformats.org/drawingml/2006/table">
            <a:tbl>
              <a:tblPr>
                <a:noFill/>
                <a:tableStyleId>{6DA1D64F-D3E0-4EA6-A0DD-A73C1F2878B6}</a:tableStyleId>
              </a:tblPr>
              <a:tblGrid>
                <a:gridCol w="1969950"/>
                <a:gridCol w="1712100"/>
                <a:gridCol w="2009325"/>
                <a:gridCol w="21884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Explanation type</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Statement</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Interpretation</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Match</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rowSpan="3">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 sz="1400" u="none" cap="none" strike="noStrike"/>
                        <a:t>Amazon’s Choice</a:t>
                      </a:r>
                      <a:endParaRPr b="1"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Highly rated</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user rating ≥ 4.0</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(100%)          (00%)</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vMerge="1"/>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Well priced</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Least-5 price</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       (23%)            (77%)</a:t>
                      </a:r>
                      <a:r>
                        <a:rPr lang="en" sz="1400" u="none" cap="none" strike="noStrike"/>
                        <a:t>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vMerge="1"/>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Expected position</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Top-5 in SERP</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       (74%)            (26%)</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A top result</a:t>
                      </a:r>
                      <a:endParaRPr b="1"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Expected position</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Top result (position 1)</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       (19%)            (81%)</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2117" name="Google Shape;2117;p198"/>
          <p:cNvPicPr preferRelativeResize="0"/>
          <p:nvPr/>
        </p:nvPicPr>
        <p:blipFill rotWithShape="1">
          <a:blip r:embed="rId3">
            <a:alphaModFix/>
          </a:blip>
          <a:srcRect b="0" l="0" r="0" t="0"/>
          <a:stretch/>
        </p:blipFill>
        <p:spPr>
          <a:xfrm>
            <a:off x="6491474" y="2044125"/>
            <a:ext cx="310550" cy="303700"/>
          </a:xfrm>
          <a:prstGeom prst="rect">
            <a:avLst/>
          </a:prstGeom>
          <a:noFill/>
          <a:ln>
            <a:noFill/>
          </a:ln>
        </p:spPr>
      </p:pic>
      <p:pic>
        <p:nvPicPr>
          <p:cNvPr id="2118" name="Google Shape;2118;p198"/>
          <p:cNvPicPr preferRelativeResize="0"/>
          <p:nvPr/>
        </p:nvPicPr>
        <p:blipFill rotWithShape="1">
          <a:blip r:embed="rId3">
            <a:alphaModFix/>
          </a:blip>
          <a:srcRect b="0" l="0" r="0" t="0"/>
          <a:stretch/>
        </p:blipFill>
        <p:spPr>
          <a:xfrm>
            <a:off x="6491474" y="2425125"/>
            <a:ext cx="310550" cy="303700"/>
          </a:xfrm>
          <a:prstGeom prst="rect">
            <a:avLst/>
          </a:prstGeom>
          <a:noFill/>
          <a:ln>
            <a:noFill/>
          </a:ln>
        </p:spPr>
      </p:pic>
      <p:pic>
        <p:nvPicPr>
          <p:cNvPr id="2119" name="Google Shape;2119;p198"/>
          <p:cNvPicPr preferRelativeResize="0"/>
          <p:nvPr/>
        </p:nvPicPr>
        <p:blipFill rotWithShape="1">
          <a:blip r:embed="rId3">
            <a:alphaModFix/>
          </a:blip>
          <a:srcRect b="0" l="0" r="0" t="0"/>
          <a:stretch/>
        </p:blipFill>
        <p:spPr>
          <a:xfrm>
            <a:off x="6491474" y="2882325"/>
            <a:ext cx="310550" cy="303700"/>
          </a:xfrm>
          <a:prstGeom prst="rect">
            <a:avLst/>
          </a:prstGeom>
          <a:noFill/>
          <a:ln>
            <a:noFill/>
          </a:ln>
        </p:spPr>
      </p:pic>
      <p:pic>
        <p:nvPicPr>
          <p:cNvPr id="2120" name="Google Shape;2120;p198"/>
          <p:cNvPicPr preferRelativeResize="0"/>
          <p:nvPr/>
        </p:nvPicPr>
        <p:blipFill rotWithShape="1">
          <a:blip r:embed="rId3">
            <a:alphaModFix/>
          </a:blip>
          <a:srcRect b="0" l="0" r="0" t="0"/>
          <a:stretch/>
        </p:blipFill>
        <p:spPr>
          <a:xfrm>
            <a:off x="6491474" y="3263325"/>
            <a:ext cx="310550" cy="303700"/>
          </a:xfrm>
          <a:prstGeom prst="rect">
            <a:avLst/>
          </a:prstGeom>
          <a:noFill/>
          <a:ln>
            <a:noFill/>
          </a:ln>
        </p:spPr>
      </p:pic>
      <p:pic>
        <p:nvPicPr>
          <p:cNvPr id="2121" name="Google Shape;2121;p198"/>
          <p:cNvPicPr preferRelativeResize="0"/>
          <p:nvPr/>
        </p:nvPicPr>
        <p:blipFill rotWithShape="1">
          <a:blip r:embed="rId4">
            <a:alphaModFix/>
          </a:blip>
          <a:srcRect b="0" l="0" r="0" t="0"/>
          <a:stretch/>
        </p:blipFill>
        <p:spPr>
          <a:xfrm>
            <a:off x="7598150" y="2034775"/>
            <a:ext cx="310550" cy="310550"/>
          </a:xfrm>
          <a:prstGeom prst="rect">
            <a:avLst/>
          </a:prstGeom>
          <a:noFill/>
          <a:ln>
            <a:noFill/>
          </a:ln>
        </p:spPr>
      </p:pic>
      <p:pic>
        <p:nvPicPr>
          <p:cNvPr id="2122" name="Google Shape;2122;p198"/>
          <p:cNvPicPr preferRelativeResize="0"/>
          <p:nvPr/>
        </p:nvPicPr>
        <p:blipFill rotWithShape="1">
          <a:blip r:embed="rId4">
            <a:alphaModFix/>
          </a:blip>
          <a:srcRect b="0" l="0" r="0" t="0"/>
          <a:stretch/>
        </p:blipFill>
        <p:spPr>
          <a:xfrm>
            <a:off x="7598150" y="2415775"/>
            <a:ext cx="310550" cy="310550"/>
          </a:xfrm>
          <a:prstGeom prst="rect">
            <a:avLst/>
          </a:prstGeom>
          <a:noFill/>
          <a:ln>
            <a:noFill/>
          </a:ln>
        </p:spPr>
      </p:pic>
      <p:pic>
        <p:nvPicPr>
          <p:cNvPr id="2123" name="Google Shape;2123;p198"/>
          <p:cNvPicPr preferRelativeResize="0"/>
          <p:nvPr/>
        </p:nvPicPr>
        <p:blipFill rotWithShape="1">
          <a:blip r:embed="rId4">
            <a:alphaModFix/>
          </a:blip>
          <a:srcRect b="0" l="0" r="0" t="0"/>
          <a:stretch/>
        </p:blipFill>
        <p:spPr>
          <a:xfrm>
            <a:off x="7598150" y="2872975"/>
            <a:ext cx="310550" cy="310550"/>
          </a:xfrm>
          <a:prstGeom prst="rect">
            <a:avLst/>
          </a:prstGeom>
          <a:noFill/>
          <a:ln>
            <a:noFill/>
          </a:ln>
        </p:spPr>
      </p:pic>
      <p:pic>
        <p:nvPicPr>
          <p:cNvPr id="2124" name="Google Shape;2124;p198"/>
          <p:cNvPicPr preferRelativeResize="0"/>
          <p:nvPr/>
        </p:nvPicPr>
        <p:blipFill rotWithShape="1">
          <a:blip r:embed="rId4">
            <a:alphaModFix/>
          </a:blip>
          <a:srcRect b="0" l="0" r="0" t="0"/>
          <a:stretch/>
        </p:blipFill>
        <p:spPr>
          <a:xfrm>
            <a:off x="7598150" y="3253975"/>
            <a:ext cx="310550" cy="310550"/>
          </a:xfrm>
          <a:prstGeom prst="rect">
            <a:avLst/>
          </a:prstGeom>
          <a:noFill/>
          <a:ln>
            <a:noFill/>
          </a:ln>
        </p:spPr>
      </p:pic>
      <p:sp>
        <p:nvSpPr>
          <p:cNvPr id="2125" name="Google Shape;2125;p198"/>
          <p:cNvSpPr/>
          <p:nvPr/>
        </p:nvSpPr>
        <p:spPr>
          <a:xfrm>
            <a:off x="-25" y="20100"/>
            <a:ext cx="9144000" cy="5043000"/>
          </a:xfrm>
          <a:prstGeom prst="rect">
            <a:avLst/>
          </a:prstGeom>
          <a:solidFill>
            <a:srgbClr val="EEEEEE">
              <a:alpha val="36862"/>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198"/>
          <p:cNvSpPr txBox="1"/>
          <p:nvPr/>
        </p:nvSpPr>
        <p:spPr>
          <a:xfrm>
            <a:off x="611775" y="1590500"/>
            <a:ext cx="8017800" cy="282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Respondents’ interpretations of the VA’s explanation do not align with observations from desktop search results in majority of the cases.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95000"/>
              </a:lnSpc>
              <a:spcBef>
                <a:spcPts val="0"/>
              </a:spcBef>
              <a:spcAft>
                <a:spcPts val="0"/>
              </a:spcAft>
              <a:buClr>
                <a:schemeClr val="dk1"/>
              </a:buClr>
              <a:buSzPts val="935"/>
              <a:buFont typeface="Arial"/>
              <a:buNone/>
            </a:pPr>
            <a:r>
              <a:t/>
            </a:r>
            <a:endParaRPr b="0" i="0" sz="1829" u="none" cap="none" strike="noStrike">
              <a:solidFill>
                <a:srgbClr val="0000FF"/>
              </a:solidFill>
              <a:latin typeface="Arial"/>
              <a:ea typeface="Arial"/>
              <a:cs typeface="Arial"/>
              <a:sym typeface="Arial"/>
            </a:endParaRPr>
          </a:p>
          <a:p>
            <a:pPr indent="0" lvl="0" marL="0" marR="0" rtl="0" algn="ctr">
              <a:lnSpc>
                <a:spcPct val="100000"/>
              </a:lnSpc>
              <a:spcBef>
                <a:spcPts val="120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p:txBody>
      </p:sp>
      <p:sp>
        <p:nvSpPr>
          <p:cNvPr id="2127" name="Google Shape;2127;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Major takeaways from the survey</a:t>
            </a:r>
            <a:endParaRPr/>
          </a:p>
        </p:txBody>
      </p:sp>
      <p:sp>
        <p:nvSpPr>
          <p:cNvPr id="2133" name="Google Shape;2133;p199"/>
          <p:cNvSpPr txBox="1"/>
          <p:nvPr>
            <p:ph idx="1" type="body"/>
          </p:nvPr>
        </p:nvSpPr>
        <p:spPr>
          <a:xfrm>
            <a:off x="831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graphicFrame>
        <p:nvGraphicFramePr>
          <p:cNvPr id="2134" name="Google Shape;2134;p199"/>
          <p:cNvGraphicFramePr/>
          <p:nvPr/>
        </p:nvGraphicFramePr>
        <p:xfrm>
          <a:off x="723900" y="1619250"/>
          <a:ext cx="3000000" cy="3000000"/>
        </p:xfrm>
        <a:graphic>
          <a:graphicData uri="http://schemas.openxmlformats.org/drawingml/2006/table">
            <a:tbl>
              <a:tblPr>
                <a:noFill/>
                <a:tableStyleId>{6DA1D64F-D3E0-4EA6-A0DD-A73C1F2878B6}</a:tableStyleId>
              </a:tblPr>
              <a:tblGrid>
                <a:gridCol w="1969950"/>
                <a:gridCol w="1712100"/>
                <a:gridCol w="2009325"/>
                <a:gridCol w="21884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Explanation type</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Statement</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Interpretation</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Match</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rowSpan="3">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 sz="1400" u="none" cap="none" strike="noStrike"/>
                        <a:t>Amazon’s Choice</a:t>
                      </a:r>
                      <a:endParaRPr b="1"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Highly rated</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user rating ≥ 4.0</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(100%)          (00%)</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vMerge="1"/>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Well priced</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Least-5 price</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       (23%)            (77%)</a:t>
                      </a:r>
                      <a:r>
                        <a:rPr lang="en" sz="1400" u="none" cap="none" strike="noStrike"/>
                        <a:t>     </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vMerge="1"/>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Expected position</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Top-5 in SERP</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       (74%)            (26%)</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A top result</a:t>
                      </a:r>
                      <a:endParaRPr b="1"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Expected position</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Top result (position 1)</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       (19%)            (81%)</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2135" name="Google Shape;2135;p199"/>
          <p:cNvPicPr preferRelativeResize="0"/>
          <p:nvPr/>
        </p:nvPicPr>
        <p:blipFill rotWithShape="1">
          <a:blip r:embed="rId3">
            <a:alphaModFix/>
          </a:blip>
          <a:srcRect b="0" l="0" r="0" t="0"/>
          <a:stretch/>
        </p:blipFill>
        <p:spPr>
          <a:xfrm>
            <a:off x="6491474" y="2044125"/>
            <a:ext cx="310550" cy="303700"/>
          </a:xfrm>
          <a:prstGeom prst="rect">
            <a:avLst/>
          </a:prstGeom>
          <a:noFill/>
          <a:ln>
            <a:noFill/>
          </a:ln>
        </p:spPr>
      </p:pic>
      <p:pic>
        <p:nvPicPr>
          <p:cNvPr id="2136" name="Google Shape;2136;p199"/>
          <p:cNvPicPr preferRelativeResize="0"/>
          <p:nvPr/>
        </p:nvPicPr>
        <p:blipFill rotWithShape="1">
          <a:blip r:embed="rId3">
            <a:alphaModFix/>
          </a:blip>
          <a:srcRect b="0" l="0" r="0" t="0"/>
          <a:stretch/>
        </p:blipFill>
        <p:spPr>
          <a:xfrm>
            <a:off x="6491474" y="2425125"/>
            <a:ext cx="310550" cy="303700"/>
          </a:xfrm>
          <a:prstGeom prst="rect">
            <a:avLst/>
          </a:prstGeom>
          <a:noFill/>
          <a:ln>
            <a:noFill/>
          </a:ln>
        </p:spPr>
      </p:pic>
      <p:pic>
        <p:nvPicPr>
          <p:cNvPr id="2137" name="Google Shape;2137;p199"/>
          <p:cNvPicPr preferRelativeResize="0"/>
          <p:nvPr/>
        </p:nvPicPr>
        <p:blipFill rotWithShape="1">
          <a:blip r:embed="rId3">
            <a:alphaModFix/>
          </a:blip>
          <a:srcRect b="0" l="0" r="0" t="0"/>
          <a:stretch/>
        </p:blipFill>
        <p:spPr>
          <a:xfrm>
            <a:off x="6491474" y="2882325"/>
            <a:ext cx="310550" cy="303700"/>
          </a:xfrm>
          <a:prstGeom prst="rect">
            <a:avLst/>
          </a:prstGeom>
          <a:noFill/>
          <a:ln>
            <a:noFill/>
          </a:ln>
        </p:spPr>
      </p:pic>
      <p:pic>
        <p:nvPicPr>
          <p:cNvPr id="2138" name="Google Shape;2138;p199"/>
          <p:cNvPicPr preferRelativeResize="0"/>
          <p:nvPr/>
        </p:nvPicPr>
        <p:blipFill rotWithShape="1">
          <a:blip r:embed="rId3">
            <a:alphaModFix/>
          </a:blip>
          <a:srcRect b="0" l="0" r="0" t="0"/>
          <a:stretch/>
        </p:blipFill>
        <p:spPr>
          <a:xfrm>
            <a:off x="6491474" y="3263325"/>
            <a:ext cx="310550" cy="303700"/>
          </a:xfrm>
          <a:prstGeom prst="rect">
            <a:avLst/>
          </a:prstGeom>
          <a:noFill/>
          <a:ln>
            <a:noFill/>
          </a:ln>
        </p:spPr>
      </p:pic>
      <p:pic>
        <p:nvPicPr>
          <p:cNvPr id="2139" name="Google Shape;2139;p199"/>
          <p:cNvPicPr preferRelativeResize="0"/>
          <p:nvPr/>
        </p:nvPicPr>
        <p:blipFill rotWithShape="1">
          <a:blip r:embed="rId4">
            <a:alphaModFix/>
          </a:blip>
          <a:srcRect b="0" l="0" r="0" t="0"/>
          <a:stretch/>
        </p:blipFill>
        <p:spPr>
          <a:xfrm>
            <a:off x="7598150" y="2034775"/>
            <a:ext cx="310550" cy="310550"/>
          </a:xfrm>
          <a:prstGeom prst="rect">
            <a:avLst/>
          </a:prstGeom>
          <a:noFill/>
          <a:ln>
            <a:noFill/>
          </a:ln>
        </p:spPr>
      </p:pic>
      <p:pic>
        <p:nvPicPr>
          <p:cNvPr id="2140" name="Google Shape;2140;p199"/>
          <p:cNvPicPr preferRelativeResize="0"/>
          <p:nvPr/>
        </p:nvPicPr>
        <p:blipFill rotWithShape="1">
          <a:blip r:embed="rId4">
            <a:alphaModFix/>
          </a:blip>
          <a:srcRect b="0" l="0" r="0" t="0"/>
          <a:stretch/>
        </p:blipFill>
        <p:spPr>
          <a:xfrm>
            <a:off x="7598150" y="2415775"/>
            <a:ext cx="310550" cy="310550"/>
          </a:xfrm>
          <a:prstGeom prst="rect">
            <a:avLst/>
          </a:prstGeom>
          <a:noFill/>
          <a:ln>
            <a:noFill/>
          </a:ln>
        </p:spPr>
      </p:pic>
      <p:pic>
        <p:nvPicPr>
          <p:cNvPr id="2141" name="Google Shape;2141;p199"/>
          <p:cNvPicPr preferRelativeResize="0"/>
          <p:nvPr/>
        </p:nvPicPr>
        <p:blipFill rotWithShape="1">
          <a:blip r:embed="rId4">
            <a:alphaModFix/>
          </a:blip>
          <a:srcRect b="0" l="0" r="0" t="0"/>
          <a:stretch/>
        </p:blipFill>
        <p:spPr>
          <a:xfrm>
            <a:off x="7598150" y="2872975"/>
            <a:ext cx="310550" cy="310550"/>
          </a:xfrm>
          <a:prstGeom prst="rect">
            <a:avLst/>
          </a:prstGeom>
          <a:noFill/>
          <a:ln>
            <a:noFill/>
          </a:ln>
        </p:spPr>
      </p:pic>
      <p:pic>
        <p:nvPicPr>
          <p:cNvPr id="2142" name="Google Shape;2142;p199"/>
          <p:cNvPicPr preferRelativeResize="0"/>
          <p:nvPr/>
        </p:nvPicPr>
        <p:blipFill rotWithShape="1">
          <a:blip r:embed="rId4">
            <a:alphaModFix/>
          </a:blip>
          <a:srcRect b="0" l="0" r="0" t="0"/>
          <a:stretch/>
        </p:blipFill>
        <p:spPr>
          <a:xfrm>
            <a:off x="7598150" y="3253975"/>
            <a:ext cx="310550" cy="310550"/>
          </a:xfrm>
          <a:prstGeom prst="rect">
            <a:avLst/>
          </a:prstGeom>
          <a:noFill/>
          <a:ln>
            <a:noFill/>
          </a:ln>
        </p:spPr>
      </p:pic>
      <p:sp>
        <p:nvSpPr>
          <p:cNvPr id="2143" name="Google Shape;2143;p199"/>
          <p:cNvSpPr/>
          <p:nvPr/>
        </p:nvSpPr>
        <p:spPr>
          <a:xfrm>
            <a:off x="-25" y="20100"/>
            <a:ext cx="9144000" cy="5143500"/>
          </a:xfrm>
          <a:prstGeom prst="rect">
            <a:avLst/>
          </a:prstGeom>
          <a:solidFill>
            <a:srgbClr val="EEEEEE">
              <a:alpha val="36862"/>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99"/>
          <p:cNvSpPr txBox="1"/>
          <p:nvPr/>
        </p:nvSpPr>
        <p:spPr>
          <a:xfrm>
            <a:off x="611775" y="1590500"/>
            <a:ext cx="8017800" cy="2813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Respondents’ interpretations of the VA’s explanation do not align with observations from desktop search results in majority of the cases.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95000"/>
              </a:lnSpc>
              <a:spcBef>
                <a:spcPts val="0"/>
              </a:spcBef>
              <a:spcAft>
                <a:spcPts val="0"/>
              </a:spcAft>
              <a:buClr>
                <a:schemeClr val="dk1"/>
              </a:buClr>
              <a:buSzPts val="935"/>
              <a:buFont typeface="Arial"/>
              <a:buNone/>
            </a:pPr>
            <a:r>
              <a:rPr b="0" i="0" lang="en" sz="1829" u="none" cap="none" strike="noStrike">
                <a:solidFill>
                  <a:srgbClr val="0000FF"/>
                </a:solidFill>
                <a:latin typeface="Arial"/>
                <a:ea typeface="Arial"/>
                <a:cs typeface="Arial"/>
                <a:sym typeface="Arial"/>
              </a:rPr>
              <a:t>Additionally, 56% customers answered that they are likely or very likely to purchase products with such explanations.</a:t>
            </a:r>
            <a:endParaRPr b="0" i="0" sz="1829" u="none" cap="none" strike="noStrike">
              <a:solidFill>
                <a:srgbClr val="0000FF"/>
              </a:solidFill>
              <a:latin typeface="Arial"/>
              <a:ea typeface="Arial"/>
              <a:cs typeface="Arial"/>
              <a:sym typeface="Arial"/>
            </a:endParaRPr>
          </a:p>
          <a:p>
            <a:pPr indent="0" lvl="0" marL="0" marR="0" rtl="0" algn="ctr">
              <a:lnSpc>
                <a:spcPct val="100000"/>
              </a:lnSpc>
              <a:spcBef>
                <a:spcPts val="120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p:txBody>
      </p:sp>
      <p:sp>
        <p:nvSpPr>
          <p:cNvPr id="2145" name="Google Shape;2145;p1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2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Research questions</a:t>
            </a:r>
            <a:endParaRPr/>
          </a:p>
        </p:txBody>
      </p:sp>
      <p:sp>
        <p:nvSpPr>
          <p:cNvPr id="2151" name="Google Shape;2151;p20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sp>
        <p:nvSpPr>
          <p:cNvPr id="2152" name="Google Shape;2152;p200"/>
          <p:cNvSpPr txBox="1"/>
          <p:nvPr/>
        </p:nvSpPr>
        <p:spPr>
          <a:xfrm>
            <a:off x="10592900" y="1710725"/>
            <a:ext cx="65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20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sp>
        <p:nvSpPr>
          <p:cNvPr id="2154" name="Google Shape;2154;p200"/>
          <p:cNvSpPr txBox="1"/>
          <p:nvPr/>
        </p:nvSpPr>
        <p:spPr>
          <a:xfrm>
            <a:off x="4843650" y="1553025"/>
            <a:ext cx="3872700" cy="101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000000"/>
                </a:solidFill>
                <a:latin typeface="Arial"/>
                <a:ea typeface="Arial"/>
                <a:cs typeface="Arial"/>
                <a:sym typeface="Arial"/>
              </a:rPr>
              <a:t>RQ 1: How do customers interpret the explanations given in the audio response by the VA?</a:t>
            </a:r>
            <a:endParaRPr b="1" i="1" sz="1800" u="none" cap="none" strike="noStrike">
              <a:solidFill>
                <a:srgbClr val="000000"/>
              </a:solidFill>
              <a:latin typeface="Arial"/>
              <a:ea typeface="Arial"/>
              <a:cs typeface="Arial"/>
              <a:sym typeface="Arial"/>
            </a:endParaRPr>
          </a:p>
        </p:txBody>
      </p:sp>
      <p:sp>
        <p:nvSpPr>
          <p:cNvPr id="2155" name="Google Shape;2155;p200"/>
          <p:cNvSpPr txBox="1"/>
          <p:nvPr/>
        </p:nvSpPr>
        <p:spPr>
          <a:xfrm>
            <a:off x="4843650" y="3381825"/>
            <a:ext cx="3872700" cy="101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FF0000"/>
                </a:solidFill>
                <a:latin typeface="Arial"/>
                <a:ea typeface="Arial"/>
                <a:cs typeface="Arial"/>
                <a:sym typeface="Arial"/>
              </a:rPr>
              <a:t>RQ 2: How fair is the default action by the VA?</a:t>
            </a:r>
            <a:endParaRPr b="1" i="1"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1" sz="1800" u="none" cap="none" strike="noStrike">
              <a:solidFill>
                <a:srgbClr val="FF0000"/>
              </a:solidFill>
              <a:latin typeface="Arial"/>
              <a:ea typeface="Arial"/>
              <a:cs typeface="Arial"/>
              <a:sym typeface="Arial"/>
            </a:endParaRPr>
          </a:p>
        </p:txBody>
      </p:sp>
      <p:pic>
        <p:nvPicPr>
          <p:cNvPr id="2156" name="Google Shape;2156;p200"/>
          <p:cNvPicPr preferRelativeResize="0"/>
          <p:nvPr/>
        </p:nvPicPr>
        <p:blipFill rotWithShape="1">
          <a:blip r:embed="rId3">
            <a:alphaModFix/>
          </a:blip>
          <a:srcRect b="0" l="0" r="0" t="0"/>
          <a:stretch/>
        </p:blipFill>
        <p:spPr>
          <a:xfrm>
            <a:off x="423542" y="1152476"/>
            <a:ext cx="3425808" cy="3663149"/>
          </a:xfrm>
          <a:prstGeom prst="rect">
            <a:avLst/>
          </a:prstGeom>
          <a:noFill/>
          <a:ln>
            <a:noFill/>
          </a:ln>
        </p:spPr>
      </p:pic>
      <p:sp>
        <p:nvSpPr>
          <p:cNvPr id="2157" name="Google Shape;2157;p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(Un)Fairness toward customers</a:t>
            </a:r>
            <a:endParaRPr/>
          </a:p>
        </p:txBody>
      </p:sp>
      <p:sp>
        <p:nvSpPr>
          <p:cNvPr id="2163" name="Google Shape;2163;p201"/>
          <p:cNvSpPr txBox="1"/>
          <p:nvPr>
            <p:ph idx="1" type="body"/>
          </p:nvPr>
        </p:nvSpPr>
        <p:spPr>
          <a:xfrm>
            <a:off x="311700" y="1152475"/>
            <a:ext cx="88779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Is the product added to cart by Alexa also preferred by customers?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conducted a user survey among the same 100 respondents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showed the customers:</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Product that was added to cart by Alexa</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Product that appeared as the top result in the corresponding desktop search</a:t>
            </a:r>
            <a:endParaRPr sz="1800">
              <a:solidFill>
                <a:schemeClr val="dk1"/>
              </a:solidFill>
            </a:endParaRPr>
          </a:p>
          <a:p>
            <a:pPr indent="-342900" lvl="0" marL="457200" rtl="0" algn="l">
              <a:lnSpc>
                <a:spcPct val="150000"/>
              </a:lnSpc>
              <a:spcBef>
                <a:spcPts val="0"/>
              </a:spcBef>
              <a:spcAft>
                <a:spcPts val="0"/>
              </a:spcAft>
              <a:buClr>
                <a:srgbClr val="0000FF"/>
              </a:buClr>
              <a:buSzPts val="1800"/>
              <a:buChar char="❖"/>
            </a:pPr>
            <a:r>
              <a:rPr lang="en">
                <a:solidFill>
                  <a:srgbClr val="0000FF"/>
                </a:solidFill>
              </a:rPr>
              <a:t>Which of the following two products would you prefer to buy?</a:t>
            </a:r>
            <a:endParaRPr sz="1800">
              <a:solidFill>
                <a:srgbClr val="0000FF"/>
              </a:solidFill>
            </a:endParaRPr>
          </a:p>
        </p:txBody>
      </p:sp>
      <p:sp>
        <p:nvSpPr>
          <p:cNvPr id="2164" name="Google Shape;2164;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2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Observation</a:t>
            </a:r>
            <a:endParaRPr/>
          </a:p>
        </p:txBody>
      </p:sp>
      <p:sp>
        <p:nvSpPr>
          <p:cNvPr id="2170" name="Google Shape;2170;p202"/>
          <p:cNvSpPr txBox="1"/>
          <p:nvPr>
            <p:ph idx="1" type="body"/>
          </p:nvPr>
        </p:nvSpPr>
        <p:spPr>
          <a:xfrm>
            <a:off x="311700" y="1152475"/>
            <a:ext cx="8375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For 22 out of the 30 queries (73.3%), the majority preference of respondents did not match with the products selected by Alexa. </a:t>
            </a:r>
            <a:endParaRPr>
              <a:solidFill>
                <a:schemeClr val="dk1"/>
              </a:solidFill>
            </a:endParaRPr>
          </a:p>
          <a:p>
            <a:pPr indent="0" lvl="0" marL="457200" rtl="0" algn="l">
              <a:lnSpc>
                <a:spcPct val="150000"/>
              </a:lnSpc>
              <a:spcBef>
                <a:spcPts val="1200"/>
              </a:spcBef>
              <a:spcAft>
                <a:spcPts val="0"/>
              </a:spcAft>
              <a:buNone/>
            </a:pPr>
            <a:r>
              <a:t/>
            </a:r>
            <a:endParaRPr>
              <a:solidFill>
                <a:schemeClr val="dk1"/>
              </a:solidFill>
            </a:endParaRPr>
          </a:p>
          <a:p>
            <a:pPr indent="-342900" lvl="0" marL="457200" rtl="0" algn="l">
              <a:lnSpc>
                <a:spcPct val="150000"/>
              </a:lnSpc>
              <a:spcBef>
                <a:spcPts val="1200"/>
              </a:spcBef>
              <a:spcAft>
                <a:spcPts val="0"/>
              </a:spcAft>
              <a:buClr>
                <a:schemeClr val="dk1"/>
              </a:buClr>
              <a:buSzPts val="1800"/>
              <a:buChar char="❖"/>
            </a:pPr>
            <a:r>
              <a:rPr lang="en">
                <a:solidFill>
                  <a:schemeClr val="dk1"/>
                </a:solidFill>
              </a:rPr>
              <a:t>Out of the 1000 evaluations, we find that in 73.2% cases, respondents preferred the top desktop search result to the product selected by Alexa.</a:t>
            </a:r>
            <a:endParaRPr>
              <a:solidFill>
                <a:schemeClr val="dk1"/>
              </a:solidFill>
            </a:endParaRPr>
          </a:p>
        </p:txBody>
      </p:sp>
      <p:sp>
        <p:nvSpPr>
          <p:cNvPr id="2171" name="Google Shape;2171;p2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Observation</a:t>
            </a:r>
            <a:endParaRPr/>
          </a:p>
        </p:txBody>
      </p:sp>
      <p:sp>
        <p:nvSpPr>
          <p:cNvPr id="2177" name="Google Shape;2177;p203"/>
          <p:cNvSpPr txBox="1"/>
          <p:nvPr>
            <p:ph idx="1" type="body"/>
          </p:nvPr>
        </p:nvSpPr>
        <p:spPr>
          <a:xfrm>
            <a:off x="311700" y="1152475"/>
            <a:ext cx="8375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For 22 out of the 30 queries (73.3%), the majority preference of respondents did not match with the products selected by Alexa. </a:t>
            </a:r>
            <a:endParaRPr>
              <a:solidFill>
                <a:schemeClr val="dk1"/>
              </a:solidFill>
            </a:endParaRPr>
          </a:p>
          <a:p>
            <a:pPr indent="0" lvl="0" marL="457200" rtl="0" algn="l">
              <a:lnSpc>
                <a:spcPct val="150000"/>
              </a:lnSpc>
              <a:spcBef>
                <a:spcPts val="1200"/>
              </a:spcBef>
              <a:spcAft>
                <a:spcPts val="0"/>
              </a:spcAft>
              <a:buNone/>
            </a:pPr>
            <a:r>
              <a:t/>
            </a:r>
            <a:endParaRPr>
              <a:solidFill>
                <a:schemeClr val="dk1"/>
              </a:solidFill>
            </a:endParaRPr>
          </a:p>
          <a:p>
            <a:pPr indent="-342900" lvl="0" marL="457200" rtl="0" algn="l">
              <a:lnSpc>
                <a:spcPct val="150000"/>
              </a:lnSpc>
              <a:spcBef>
                <a:spcPts val="1200"/>
              </a:spcBef>
              <a:spcAft>
                <a:spcPts val="0"/>
              </a:spcAft>
              <a:buClr>
                <a:schemeClr val="dk1"/>
              </a:buClr>
              <a:buSzPts val="1800"/>
              <a:buChar char="❖"/>
            </a:pPr>
            <a:r>
              <a:rPr lang="en">
                <a:solidFill>
                  <a:schemeClr val="dk1"/>
                </a:solidFill>
              </a:rPr>
              <a:t>Out of the 1000 evaluations, we find that in 73.2% cases, respondents preferred the top desktop search result to the product selected by Alexa.</a:t>
            </a:r>
            <a:endParaRPr>
              <a:solidFill>
                <a:schemeClr val="dk1"/>
              </a:solidFill>
            </a:endParaRPr>
          </a:p>
        </p:txBody>
      </p:sp>
      <p:sp>
        <p:nvSpPr>
          <p:cNvPr id="2178" name="Google Shape;2178;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179" name="Google Shape;2179;p203"/>
          <p:cNvSpPr/>
          <p:nvPr/>
        </p:nvSpPr>
        <p:spPr>
          <a:xfrm>
            <a:off x="-25" y="0"/>
            <a:ext cx="9144000" cy="5163600"/>
          </a:xfrm>
          <a:prstGeom prst="rect">
            <a:avLst/>
          </a:prstGeom>
          <a:solidFill>
            <a:srgbClr val="EEEEEE">
              <a:alpha val="3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203"/>
          <p:cNvSpPr txBox="1"/>
          <p:nvPr/>
        </p:nvSpPr>
        <p:spPr>
          <a:xfrm>
            <a:off x="235500" y="1710800"/>
            <a:ext cx="8709300" cy="12930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These observations further underpin the potential unfairness and customer dissatisfaction concerns due to default product selection of Alexa.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Summary </a:t>
            </a:r>
            <a:endParaRPr/>
          </a:p>
        </p:txBody>
      </p:sp>
      <p:sp>
        <p:nvSpPr>
          <p:cNvPr id="2186" name="Google Shape;2186;p204"/>
          <p:cNvSpPr txBox="1"/>
          <p:nvPr>
            <p:ph idx="1" type="body"/>
          </p:nvPr>
        </p:nvSpPr>
        <p:spPr>
          <a:xfrm>
            <a:off x="311700" y="1152475"/>
            <a:ext cx="8832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There exists significant gap in customers’ interpretation of Alexa’s explanations and observation in traditional desktop search.</a:t>
            </a:r>
            <a:endParaRPr sz="1200">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default product selection of Alexa has potential unfairness concerns for both customers and producers / sellers.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Since customers cede complete autonomy to smart speakers (and the VAs therein), VAs should be more responsible during such interactions. </a:t>
            </a:r>
            <a:endParaRPr>
              <a:solidFill>
                <a:schemeClr val="dk1"/>
              </a:solidFill>
            </a:endParaRPr>
          </a:p>
          <a:p>
            <a:pPr indent="0" lvl="0" marL="457200" rtl="0" algn="l">
              <a:lnSpc>
                <a:spcPct val="150000"/>
              </a:lnSpc>
              <a:spcBef>
                <a:spcPts val="1200"/>
              </a:spcBef>
              <a:spcAft>
                <a:spcPts val="1200"/>
              </a:spcAft>
              <a:buNone/>
            </a:pPr>
            <a:r>
              <a:t/>
            </a:r>
            <a:endParaRPr>
              <a:solidFill>
                <a:schemeClr val="dk1"/>
              </a:solidFill>
            </a:endParaRPr>
          </a:p>
        </p:txBody>
      </p:sp>
      <p:sp>
        <p:nvSpPr>
          <p:cNvPr id="2187" name="Google Shape;2187;p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Publication from this chapter</a:t>
            </a:r>
            <a:endParaRPr/>
          </a:p>
        </p:txBody>
      </p:sp>
      <p:sp>
        <p:nvSpPr>
          <p:cNvPr id="2193" name="Google Shape;2193;p2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a:solidFill>
                  <a:schemeClr val="dk1"/>
                </a:solidFill>
              </a:rPr>
              <a:t>A. Dash</a:t>
            </a:r>
            <a:r>
              <a:rPr lang="en">
                <a:solidFill>
                  <a:schemeClr val="dk1"/>
                </a:solidFill>
              </a:rPr>
              <a:t>, A. Chakraborty, S. Ghosh, A. Mukherjee, K. P. Gummadi, </a:t>
            </a:r>
            <a:r>
              <a:rPr i="1" lang="en">
                <a:solidFill>
                  <a:schemeClr val="dk1"/>
                </a:solidFill>
              </a:rPr>
              <a:t>Alexa, in you, I trust! Fairness and Interpretability Issues in E-commerce Search through Smart Speakers</a:t>
            </a:r>
            <a:r>
              <a:rPr lang="en">
                <a:solidFill>
                  <a:schemeClr val="dk1"/>
                </a:solidFill>
              </a:rPr>
              <a:t>, In Proceedings of </a:t>
            </a:r>
            <a:r>
              <a:rPr b="1" lang="en">
                <a:solidFill>
                  <a:schemeClr val="dk1"/>
                </a:solidFill>
              </a:rPr>
              <a:t>The ACM Web Conference</a:t>
            </a:r>
            <a:r>
              <a:rPr lang="en">
                <a:solidFill>
                  <a:schemeClr val="dk1"/>
                </a:solidFill>
              </a:rPr>
              <a:t> (WWW), April, 2022.</a:t>
            </a:r>
            <a:endParaRPr>
              <a:solidFill>
                <a:schemeClr val="dk1"/>
              </a:solidFill>
            </a:endParaRPr>
          </a:p>
          <a:p>
            <a:pPr indent="0" lvl="0" marL="0" rtl="0" algn="l">
              <a:spcBef>
                <a:spcPts val="0"/>
              </a:spcBef>
              <a:spcAft>
                <a:spcPts val="0"/>
              </a:spcAft>
              <a:buNone/>
            </a:pPr>
            <a:r>
              <a:t/>
            </a:r>
            <a:endParaRPr/>
          </a:p>
        </p:txBody>
      </p:sp>
      <p:sp>
        <p:nvSpPr>
          <p:cNvPr id="2194" name="Google Shape;2194;p2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2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a:t>
            </a:r>
            <a:endParaRPr/>
          </a:p>
        </p:txBody>
      </p:sp>
      <p:sp>
        <p:nvSpPr>
          <p:cNvPr id="2200" name="Google Shape;2200;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Special relationships beyond the private labels need thorough investigation.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More robust fair recommender systems need to be designed which consider</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Customers</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Producers / Sellers</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Platform</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And their special relationships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Design choices and algorithms need to be improved when customers interact with digital systems esp., when customers’ autonomy is reduced.</a:t>
            </a:r>
            <a:endParaRPr>
              <a:solidFill>
                <a:schemeClr val="dk1"/>
              </a:solidFill>
            </a:endParaRPr>
          </a:p>
        </p:txBody>
      </p:sp>
      <p:sp>
        <p:nvSpPr>
          <p:cNvPr id="2201" name="Google Shape;2201;p2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2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Publications from the thesis (reverse chronology)</a:t>
            </a:r>
            <a:endParaRPr/>
          </a:p>
        </p:txBody>
      </p:sp>
      <p:sp>
        <p:nvSpPr>
          <p:cNvPr id="2207" name="Google Shape;2207;p207"/>
          <p:cNvSpPr txBox="1"/>
          <p:nvPr>
            <p:ph idx="1" type="body"/>
          </p:nvPr>
        </p:nvSpPr>
        <p:spPr>
          <a:xfrm>
            <a:off x="311700" y="1152475"/>
            <a:ext cx="8719500" cy="3416400"/>
          </a:xfrm>
          <a:prstGeom prst="rect">
            <a:avLst/>
          </a:prstGeom>
        </p:spPr>
        <p:txBody>
          <a:bodyPr anchorCtr="0" anchor="t" bIns="91425" lIns="91425" spcFirstLastPara="1" rIns="91425" wrap="square" tIns="91425">
            <a:noAutofit/>
          </a:bodyPr>
          <a:lstStyle/>
          <a:p>
            <a:pPr indent="-307975" lvl="0" marL="457200" rtl="0" algn="l">
              <a:lnSpc>
                <a:spcPct val="95000"/>
              </a:lnSpc>
              <a:spcBef>
                <a:spcPts val="0"/>
              </a:spcBef>
              <a:spcAft>
                <a:spcPts val="0"/>
              </a:spcAft>
              <a:buClr>
                <a:schemeClr val="dk1"/>
              </a:buClr>
              <a:buSzPts val="1250"/>
              <a:buChar char="❖"/>
            </a:pPr>
            <a:r>
              <a:rPr b="1" lang="en" sz="1250">
                <a:solidFill>
                  <a:schemeClr val="dk1"/>
                </a:solidFill>
              </a:rPr>
              <a:t>A. Dash</a:t>
            </a:r>
            <a:r>
              <a:rPr lang="en" sz="1250">
                <a:solidFill>
                  <a:schemeClr val="dk1"/>
                </a:solidFill>
              </a:rPr>
              <a:t>, A. Chakraborty, S. Ghosh, A. Mukherjee, K. P. Gummadi, </a:t>
            </a:r>
            <a:r>
              <a:rPr i="1" lang="en" sz="1250">
                <a:solidFill>
                  <a:schemeClr val="dk1"/>
                </a:solidFill>
              </a:rPr>
              <a:t>FaiRIR: Mitigating Exposure Bias from Related Item Recommendations in Two-Sided Platforms</a:t>
            </a:r>
            <a:r>
              <a:rPr lang="en" sz="1250">
                <a:solidFill>
                  <a:schemeClr val="dk1"/>
                </a:solidFill>
              </a:rPr>
              <a:t>, IEEE Transactions on Computational Social Systems (IEEE TCSS), April, 2022.</a:t>
            </a:r>
            <a:endParaRPr sz="1250">
              <a:solidFill>
                <a:schemeClr val="dk1"/>
              </a:solidFill>
            </a:endParaRPr>
          </a:p>
          <a:p>
            <a:pPr indent="0" lvl="0" marL="457200" rtl="0" algn="l">
              <a:lnSpc>
                <a:spcPct val="95000"/>
              </a:lnSpc>
              <a:spcBef>
                <a:spcPts val="0"/>
              </a:spcBef>
              <a:spcAft>
                <a:spcPts val="0"/>
              </a:spcAft>
              <a:buNone/>
            </a:pPr>
            <a:r>
              <a:t/>
            </a:r>
            <a:endParaRPr sz="1250">
              <a:solidFill>
                <a:schemeClr val="dk1"/>
              </a:solidFill>
            </a:endParaRPr>
          </a:p>
          <a:p>
            <a:pPr indent="0" lvl="0" marL="1371600" rtl="0" algn="l">
              <a:lnSpc>
                <a:spcPct val="95000"/>
              </a:lnSpc>
              <a:spcBef>
                <a:spcPts val="0"/>
              </a:spcBef>
              <a:spcAft>
                <a:spcPts val="0"/>
              </a:spcAft>
              <a:buSzPts val="852"/>
              <a:buNone/>
            </a:pPr>
            <a:r>
              <a:t/>
            </a:r>
            <a:endParaRPr sz="1250">
              <a:solidFill>
                <a:schemeClr val="dk1"/>
              </a:solidFill>
            </a:endParaRPr>
          </a:p>
          <a:p>
            <a:pPr indent="-307975" lvl="0" marL="457200" rtl="0" algn="l">
              <a:lnSpc>
                <a:spcPct val="95000"/>
              </a:lnSpc>
              <a:spcBef>
                <a:spcPts val="0"/>
              </a:spcBef>
              <a:spcAft>
                <a:spcPts val="0"/>
              </a:spcAft>
              <a:buClr>
                <a:schemeClr val="dk1"/>
              </a:buClr>
              <a:buSzPts val="1250"/>
              <a:buChar char="❖"/>
            </a:pPr>
            <a:r>
              <a:rPr b="1" lang="en" sz="1250">
                <a:solidFill>
                  <a:schemeClr val="dk1"/>
                </a:solidFill>
              </a:rPr>
              <a:t>A. Dash</a:t>
            </a:r>
            <a:r>
              <a:rPr lang="en" sz="1250">
                <a:solidFill>
                  <a:schemeClr val="dk1"/>
                </a:solidFill>
              </a:rPr>
              <a:t>, A. Chakraborty, S. Ghosh, A. Mukherjee, K. P. Gummadi, </a:t>
            </a:r>
            <a:r>
              <a:rPr i="1" lang="en" sz="1250">
                <a:solidFill>
                  <a:schemeClr val="dk1"/>
                </a:solidFill>
              </a:rPr>
              <a:t>Alexa, in you, I trust! Fairness and Interpretability Issues in E-commerce Search through Smart Speakers</a:t>
            </a:r>
            <a:r>
              <a:rPr lang="en" sz="1250">
                <a:solidFill>
                  <a:schemeClr val="dk1"/>
                </a:solidFill>
              </a:rPr>
              <a:t>, In Proceedings of The ACM Web Conference (WWW), April, 2022.</a:t>
            </a:r>
            <a:endParaRPr sz="1250">
              <a:solidFill>
                <a:schemeClr val="dk1"/>
              </a:solidFill>
            </a:endParaRPr>
          </a:p>
          <a:p>
            <a:pPr indent="0" lvl="0" marL="1371600" rtl="0" algn="l">
              <a:lnSpc>
                <a:spcPct val="95000"/>
              </a:lnSpc>
              <a:spcBef>
                <a:spcPts val="0"/>
              </a:spcBef>
              <a:spcAft>
                <a:spcPts val="0"/>
              </a:spcAft>
              <a:buSzPts val="852"/>
              <a:buNone/>
            </a:pPr>
            <a:r>
              <a:t/>
            </a:r>
            <a:endParaRPr sz="1250">
              <a:solidFill>
                <a:schemeClr val="dk1"/>
              </a:solidFill>
            </a:endParaRPr>
          </a:p>
          <a:p>
            <a:pPr indent="0" lvl="0" marL="1371600" rtl="0" algn="l">
              <a:lnSpc>
                <a:spcPct val="95000"/>
              </a:lnSpc>
              <a:spcBef>
                <a:spcPts val="0"/>
              </a:spcBef>
              <a:spcAft>
                <a:spcPts val="0"/>
              </a:spcAft>
              <a:buSzPts val="852"/>
              <a:buNone/>
            </a:pPr>
            <a:r>
              <a:t/>
            </a:r>
            <a:endParaRPr sz="1250">
              <a:solidFill>
                <a:schemeClr val="dk1"/>
              </a:solidFill>
            </a:endParaRPr>
          </a:p>
          <a:p>
            <a:pPr indent="-307975" lvl="0" marL="457200" rtl="0" algn="l">
              <a:lnSpc>
                <a:spcPct val="95000"/>
              </a:lnSpc>
              <a:spcBef>
                <a:spcPts val="0"/>
              </a:spcBef>
              <a:spcAft>
                <a:spcPts val="0"/>
              </a:spcAft>
              <a:buClr>
                <a:schemeClr val="dk1"/>
              </a:buClr>
              <a:buSzPts val="1250"/>
              <a:buChar char="❖"/>
            </a:pPr>
            <a:r>
              <a:rPr b="1" lang="en" sz="1250">
                <a:solidFill>
                  <a:schemeClr val="dk1"/>
                </a:solidFill>
              </a:rPr>
              <a:t>A. Dash</a:t>
            </a:r>
            <a:r>
              <a:rPr lang="en" sz="1250">
                <a:solidFill>
                  <a:schemeClr val="dk1"/>
                </a:solidFill>
              </a:rPr>
              <a:t>, A. Chakraborty, S. Ghosh, A. Mukherjee, K. P. Gummadi, </a:t>
            </a:r>
            <a:r>
              <a:rPr i="1" lang="en" sz="1250">
                <a:solidFill>
                  <a:schemeClr val="dk1"/>
                </a:solidFill>
              </a:rPr>
              <a:t>When the Umpire is also a Player: Bias in Private Label Product Recommendations on E-commerce Marketplaces</a:t>
            </a:r>
            <a:r>
              <a:rPr lang="en" sz="1250">
                <a:solidFill>
                  <a:schemeClr val="dk1"/>
                </a:solidFill>
              </a:rPr>
              <a:t>, In Proceedings of the ACM Conference on Fairness, Accountability, and Transparency, (ACM FAccT), March, 2021.</a:t>
            </a:r>
            <a:endParaRPr sz="1250">
              <a:solidFill>
                <a:schemeClr val="dk1"/>
              </a:solidFill>
            </a:endParaRPr>
          </a:p>
          <a:p>
            <a:pPr indent="0" lvl="0" marL="1371600" rtl="0" algn="l">
              <a:lnSpc>
                <a:spcPct val="95000"/>
              </a:lnSpc>
              <a:spcBef>
                <a:spcPts val="0"/>
              </a:spcBef>
              <a:spcAft>
                <a:spcPts val="0"/>
              </a:spcAft>
              <a:buSzPts val="852"/>
              <a:buNone/>
            </a:pPr>
            <a:r>
              <a:t/>
            </a:r>
            <a:endParaRPr sz="1250">
              <a:solidFill>
                <a:schemeClr val="dk1"/>
              </a:solidFill>
            </a:endParaRPr>
          </a:p>
          <a:p>
            <a:pPr indent="0" lvl="0" marL="1371600" rtl="0" algn="l">
              <a:lnSpc>
                <a:spcPct val="95000"/>
              </a:lnSpc>
              <a:spcBef>
                <a:spcPts val="0"/>
              </a:spcBef>
              <a:spcAft>
                <a:spcPts val="0"/>
              </a:spcAft>
              <a:buSzPts val="852"/>
              <a:buNone/>
            </a:pPr>
            <a:r>
              <a:t/>
            </a:r>
            <a:endParaRPr sz="1250">
              <a:solidFill>
                <a:schemeClr val="dk1"/>
              </a:solidFill>
            </a:endParaRPr>
          </a:p>
          <a:p>
            <a:pPr indent="-307975" lvl="0" marL="457200" rtl="0" algn="l">
              <a:lnSpc>
                <a:spcPct val="95000"/>
              </a:lnSpc>
              <a:spcBef>
                <a:spcPts val="0"/>
              </a:spcBef>
              <a:spcAft>
                <a:spcPts val="0"/>
              </a:spcAft>
              <a:buClr>
                <a:schemeClr val="dk1"/>
              </a:buClr>
              <a:buSzPts val="1250"/>
              <a:buChar char="❖"/>
            </a:pPr>
            <a:r>
              <a:rPr b="1" lang="en" sz="1250">
                <a:solidFill>
                  <a:schemeClr val="dk1"/>
                </a:solidFill>
              </a:rPr>
              <a:t>A. Dash</a:t>
            </a:r>
            <a:r>
              <a:rPr lang="en" sz="1250">
                <a:solidFill>
                  <a:schemeClr val="dk1"/>
                </a:solidFill>
              </a:rPr>
              <a:t>, A Mukherjee, S. Ghosh, </a:t>
            </a:r>
            <a:r>
              <a:rPr i="1" lang="en" sz="1250">
                <a:solidFill>
                  <a:schemeClr val="dk1"/>
                </a:solidFill>
              </a:rPr>
              <a:t>A Network-centric Framework for Auditing Recommendation Systems</a:t>
            </a:r>
            <a:r>
              <a:rPr lang="en" sz="1250">
                <a:solidFill>
                  <a:schemeClr val="dk1"/>
                </a:solidFill>
              </a:rPr>
              <a:t>, In Proceedings of the IEEE International Conference on Computer Communications (IEEE INFOCOM), April, 2019.</a:t>
            </a:r>
            <a:endParaRPr sz="1250">
              <a:solidFill>
                <a:schemeClr val="dk1"/>
              </a:solidFill>
            </a:endParaRPr>
          </a:p>
          <a:p>
            <a:pPr indent="0" lvl="0" marL="457200" rtl="0" algn="l">
              <a:lnSpc>
                <a:spcPct val="95000"/>
              </a:lnSpc>
              <a:spcBef>
                <a:spcPts val="0"/>
              </a:spcBef>
              <a:spcAft>
                <a:spcPts val="0"/>
              </a:spcAft>
              <a:buSzPts val="852"/>
              <a:buNone/>
            </a:pPr>
            <a:r>
              <a:t/>
            </a:r>
            <a:endParaRPr sz="1250">
              <a:solidFill>
                <a:schemeClr val="dk1"/>
              </a:solidFill>
            </a:endParaRPr>
          </a:p>
        </p:txBody>
      </p:sp>
      <p:sp>
        <p:nvSpPr>
          <p:cNvPr id="2208" name="Google Shape;2208;p2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7" name="Shape 497"/>
        <p:cNvGrpSpPr/>
        <p:nvPr/>
      </p:nvGrpSpPr>
      <p:grpSpPr>
        <a:xfrm>
          <a:off x="0" y="0"/>
          <a:ext cx="0" cy="0"/>
          <a:chOff x="0" y="0"/>
          <a:chExt cx="0" cy="0"/>
        </a:xfrm>
      </p:grpSpPr>
      <p:sp>
        <p:nvSpPr>
          <p:cNvPr id="498" name="Google Shape;498;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Concerns raised in popular press</a:t>
            </a:r>
            <a:endParaRPr/>
          </a:p>
        </p:txBody>
      </p:sp>
      <p:pic>
        <p:nvPicPr>
          <p:cNvPr id="499" name="Google Shape;499;p64"/>
          <p:cNvPicPr preferRelativeResize="0"/>
          <p:nvPr/>
        </p:nvPicPr>
        <p:blipFill rotWithShape="1">
          <a:blip r:embed="rId3">
            <a:alphaModFix/>
          </a:blip>
          <a:srcRect b="0" l="0" r="0" t="0"/>
          <a:stretch/>
        </p:blipFill>
        <p:spPr>
          <a:xfrm>
            <a:off x="436700" y="2310975"/>
            <a:ext cx="4838875" cy="1200625"/>
          </a:xfrm>
          <a:prstGeom prst="rect">
            <a:avLst/>
          </a:prstGeom>
          <a:noFill/>
          <a:ln>
            <a:noFill/>
          </a:ln>
        </p:spPr>
      </p:pic>
      <p:pic>
        <p:nvPicPr>
          <p:cNvPr id="500" name="Google Shape;500;p64"/>
          <p:cNvPicPr preferRelativeResize="0"/>
          <p:nvPr/>
        </p:nvPicPr>
        <p:blipFill rotWithShape="1">
          <a:blip r:embed="rId4">
            <a:alphaModFix/>
          </a:blip>
          <a:srcRect b="0" l="0" r="0" t="0"/>
          <a:stretch/>
        </p:blipFill>
        <p:spPr>
          <a:xfrm>
            <a:off x="4753425" y="1115438"/>
            <a:ext cx="4078875" cy="1280050"/>
          </a:xfrm>
          <a:prstGeom prst="rect">
            <a:avLst/>
          </a:prstGeom>
          <a:noFill/>
          <a:ln>
            <a:noFill/>
          </a:ln>
        </p:spPr>
      </p:pic>
      <p:pic>
        <p:nvPicPr>
          <p:cNvPr id="501" name="Google Shape;501;p64"/>
          <p:cNvPicPr preferRelativeResize="0"/>
          <p:nvPr/>
        </p:nvPicPr>
        <p:blipFill rotWithShape="1">
          <a:blip r:embed="rId5">
            <a:alphaModFix/>
          </a:blip>
          <a:srcRect b="52141" l="0" r="9641" t="0"/>
          <a:stretch/>
        </p:blipFill>
        <p:spPr>
          <a:xfrm>
            <a:off x="3429000" y="3658850"/>
            <a:ext cx="4591150" cy="1367224"/>
          </a:xfrm>
          <a:prstGeom prst="rect">
            <a:avLst/>
          </a:prstGeom>
          <a:noFill/>
          <a:ln>
            <a:noFill/>
          </a:ln>
        </p:spPr>
      </p:pic>
      <p:sp>
        <p:nvSpPr>
          <p:cNvPr id="502" name="Google Shape;50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Thesis organization</a:t>
            </a:r>
            <a:endParaRPr/>
          </a:p>
        </p:txBody>
      </p:sp>
      <p:sp>
        <p:nvSpPr>
          <p:cNvPr id="2214" name="Google Shape;2214;p2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Chapter 1 : Introduce and motivate the line of work in the dissertation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Chapter 2 : Surveys the relevant related works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Chapter 3 : Introduces RIN framework and performs an audit of Amazon RIN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Chapter 4 : Proposes fair related item recommendation algorithms (FaiRIR)</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Chapter 5 : Introduces fairness and interpretability concerns in conversational e-commerce search via smart speakers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Chapter 6 : Summarizes the contributions and future directions</a:t>
            </a:r>
            <a:endParaRPr>
              <a:solidFill>
                <a:schemeClr val="dk1"/>
              </a:solidFill>
            </a:endParaRPr>
          </a:p>
        </p:txBody>
      </p:sp>
      <p:sp>
        <p:nvSpPr>
          <p:cNvPr id="2215" name="Google Shape;2215;p2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a:t>
            </a:r>
            <a:endParaRPr/>
          </a:p>
        </p:txBody>
      </p:sp>
      <p:sp>
        <p:nvSpPr>
          <p:cNvPr id="2221" name="Google Shape;2221;p2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Collaborators </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Prof. Krishna P. Gummadi (MPI-SWS)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Dr. Abhijnan Chakraborty (IIT Delhi))</a:t>
            </a:r>
            <a:endParaRPr sz="1800">
              <a:solidFill>
                <a:schemeClr val="dk1"/>
              </a:solidFill>
            </a:endParaRPr>
          </a:p>
          <a:p>
            <a:pPr indent="0" lvl="0" marL="9144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TCS RSP</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Microsoft, ACM IARCS, SIGCHI Gary Marsden Student Development Fund</a:t>
            </a:r>
            <a:endParaRPr>
              <a:solidFill>
                <a:schemeClr val="dk1"/>
              </a:solidFill>
            </a:endParaRPr>
          </a:p>
          <a:p>
            <a:pPr indent="0" lvl="0" marL="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CNeRG, IIT Kharagpur</a:t>
            </a:r>
            <a:endParaRPr>
              <a:solidFill>
                <a:schemeClr val="dk1"/>
              </a:solidFill>
            </a:endParaRPr>
          </a:p>
        </p:txBody>
      </p:sp>
      <p:sp>
        <p:nvSpPr>
          <p:cNvPr id="2222" name="Google Shape;2222;p2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publications </a:t>
            </a:r>
            <a:r>
              <a:rPr lang="en"/>
              <a:t>(reverse chronology)</a:t>
            </a:r>
            <a:endParaRPr/>
          </a:p>
        </p:txBody>
      </p:sp>
      <p:sp>
        <p:nvSpPr>
          <p:cNvPr id="2228" name="Google Shape;2228;p210"/>
          <p:cNvSpPr txBox="1"/>
          <p:nvPr>
            <p:ph idx="1" type="body"/>
          </p:nvPr>
        </p:nvSpPr>
        <p:spPr>
          <a:xfrm>
            <a:off x="311700" y="1152475"/>
            <a:ext cx="8719500" cy="3416400"/>
          </a:xfrm>
          <a:prstGeom prst="rect">
            <a:avLst/>
          </a:prstGeom>
        </p:spPr>
        <p:txBody>
          <a:bodyPr anchorCtr="0" anchor="t" bIns="91425" lIns="91425" spcFirstLastPara="1" rIns="91425" wrap="square" tIns="91425">
            <a:noAutofit/>
          </a:bodyPr>
          <a:lstStyle/>
          <a:p>
            <a:pPr indent="-288925" lvl="0" marL="457200" rtl="0" algn="l">
              <a:lnSpc>
                <a:spcPct val="115000"/>
              </a:lnSpc>
              <a:spcBef>
                <a:spcPts val="0"/>
              </a:spcBef>
              <a:spcAft>
                <a:spcPts val="0"/>
              </a:spcAft>
              <a:buClr>
                <a:schemeClr val="dk1"/>
              </a:buClr>
              <a:buSzPts val="950"/>
              <a:buChar char="❖"/>
            </a:pPr>
            <a:r>
              <a:rPr b="1" lang="en" sz="950">
                <a:solidFill>
                  <a:schemeClr val="dk1"/>
                </a:solidFill>
              </a:rPr>
              <a:t>A. Dash</a:t>
            </a:r>
            <a:r>
              <a:rPr lang="en" sz="950">
                <a:solidFill>
                  <a:schemeClr val="dk1"/>
                </a:solidFill>
              </a:rPr>
              <a:t>, A. Chakraborty, S. Ghosh, A. Mukherjee, K. P. Gummadi, </a:t>
            </a:r>
            <a:r>
              <a:rPr i="1" lang="en" sz="950">
                <a:solidFill>
                  <a:schemeClr val="dk1"/>
                </a:solidFill>
              </a:rPr>
              <a:t>FaiRIR: Mitigating Exposure Bias from Related Item Recommendations in Two-Sided Platforms</a:t>
            </a:r>
            <a:r>
              <a:rPr lang="en" sz="950">
                <a:solidFill>
                  <a:schemeClr val="dk1"/>
                </a:solidFill>
              </a:rPr>
              <a:t>, IEEE Transactions on Computational Social Systems (IEEE TCSS), April, 2022.</a:t>
            </a:r>
            <a:endParaRPr sz="950">
              <a:solidFill>
                <a:schemeClr val="dk1"/>
              </a:solidFill>
            </a:endParaRPr>
          </a:p>
          <a:p>
            <a:pPr indent="0" lvl="0" marL="457200" rtl="0" algn="l">
              <a:lnSpc>
                <a:spcPct val="115000"/>
              </a:lnSpc>
              <a:spcBef>
                <a:spcPts val="0"/>
              </a:spcBef>
              <a:spcAft>
                <a:spcPts val="0"/>
              </a:spcAft>
              <a:buNone/>
            </a:pPr>
            <a:r>
              <a:t/>
            </a:r>
            <a:endParaRPr sz="950">
              <a:solidFill>
                <a:schemeClr val="dk1"/>
              </a:solidFill>
            </a:endParaRPr>
          </a:p>
          <a:p>
            <a:pPr indent="-288925" lvl="0" marL="457200" rtl="0" algn="l">
              <a:lnSpc>
                <a:spcPct val="115000"/>
              </a:lnSpc>
              <a:spcBef>
                <a:spcPts val="0"/>
              </a:spcBef>
              <a:spcAft>
                <a:spcPts val="0"/>
              </a:spcAft>
              <a:buClr>
                <a:schemeClr val="dk1"/>
              </a:buClr>
              <a:buSzPts val="950"/>
              <a:buChar char="❖"/>
            </a:pPr>
            <a:r>
              <a:rPr b="1" lang="en" sz="950">
                <a:solidFill>
                  <a:schemeClr val="dk1"/>
                </a:solidFill>
              </a:rPr>
              <a:t>A. Dash</a:t>
            </a:r>
            <a:r>
              <a:rPr lang="en" sz="950">
                <a:solidFill>
                  <a:schemeClr val="dk1"/>
                </a:solidFill>
              </a:rPr>
              <a:t>, A. Chakraborty, S. Ghosh, A. Mukherjee, K. P. Gummadi, </a:t>
            </a:r>
            <a:r>
              <a:rPr i="1" lang="en" sz="950">
                <a:solidFill>
                  <a:schemeClr val="dk1"/>
                </a:solidFill>
              </a:rPr>
              <a:t>Alexa, in you, I trust! Fairness and Interpretability Issues in E-commerce Search through Smart Speakers</a:t>
            </a:r>
            <a:r>
              <a:rPr lang="en" sz="950">
                <a:solidFill>
                  <a:schemeClr val="dk1"/>
                </a:solidFill>
              </a:rPr>
              <a:t>, In Proceedings of The ACM Web Conference (WWW), April, 2022.</a:t>
            </a:r>
            <a:endParaRPr sz="950">
              <a:solidFill>
                <a:schemeClr val="dk1"/>
              </a:solidFill>
            </a:endParaRPr>
          </a:p>
          <a:p>
            <a:pPr indent="0" lvl="0" marL="457200" rtl="0" algn="l">
              <a:lnSpc>
                <a:spcPct val="115000"/>
              </a:lnSpc>
              <a:spcBef>
                <a:spcPts val="0"/>
              </a:spcBef>
              <a:spcAft>
                <a:spcPts val="0"/>
              </a:spcAft>
              <a:buNone/>
            </a:pPr>
            <a:r>
              <a:t/>
            </a:r>
            <a:endParaRPr sz="950">
              <a:solidFill>
                <a:schemeClr val="dk1"/>
              </a:solidFill>
            </a:endParaRPr>
          </a:p>
          <a:p>
            <a:pPr indent="-288925" lvl="0" marL="457200" rtl="0" algn="l">
              <a:lnSpc>
                <a:spcPct val="115000"/>
              </a:lnSpc>
              <a:spcBef>
                <a:spcPts val="0"/>
              </a:spcBef>
              <a:spcAft>
                <a:spcPts val="0"/>
              </a:spcAft>
              <a:buClr>
                <a:schemeClr val="dk1"/>
              </a:buClr>
              <a:buSzPts val="950"/>
              <a:buChar char="❖"/>
            </a:pPr>
            <a:r>
              <a:rPr lang="en" sz="950">
                <a:solidFill>
                  <a:schemeClr val="dk1"/>
                </a:solidFill>
              </a:rPr>
              <a:t>S. D. Jaiswal, K Duggirala,</a:t>
            </a:r>
            <a:r>
              <a:rPr b="1" lang="en" sz="950">
                <a:solidFill>
                  <a:schemeClr val="dk1"/>
                </a:solidFill>
              </a:rPr>
              <a:t> A. Dash</a:t>
            </a:r>
            <a:r>
              <a:rPr lang="en" sz="950">
                <a:solidFill>
                  <a:schemeClr val="dk1"/>
                </a:solidFill>
              </a:rPr>
              <a:t>, A. Mukherjee, </a:t>
            </a:r>
            <a:r>
              <a:rPr i="1" lang="en" sz="950">
                <a:solidFill>
                  <a:schemeClr val="dk1"/>
                </a:solidFill>
              </a:rPr>
              <a:t>Two-Face: Adversarial Audit of Commercial Face Recognition Systems</a:t>
            </a:r>
            <a:r>
              <a:rPr lang="en" sz="950">
                <a:solidFill>
                  <a:schemeClr val="dk1"/>
                </a:solidFill>
              </a:rPr>
              <a:t>, To be published in Proceedings of the International Conference On Web and Social Media (AAAI ICWSM), June, 2022.</a:t>
            </a:r>
            <a:endParaRPr sz="950">
              <a:solidFill>
                <a:schemeClr val="dk1"/>
              </a:solidFill>
            </a:endParaRPr>
          </a:p>
          <a:p>
            <a:pPr indent="0" lvl="0" marL="457200" rtl="0" algn="l">
              <a:lnSpc>
                <a:spcPct val="115000"/>
              </a:lnSpc>
              <a:spcBef>
                <a:spcPts val="0"/>
              </a:spcBef>
              <a:spcAft>
                <a:spcPts val="0"/>
              </a:spcAft>
              <a:buNone/>
            </a:pPr>
            <a:r>
              <a:t/>
            </a:r>
            <a:endParaRPr sz="950">
              <a:solidFill>
                <a:schemeClr val="dk1"/>
              </a:solidFill>
            </a:endParaRPr>
          </a:p>
          <a:p>
            <a:pPr indent="-288925" lvl="0" marL="457200" rtl="0" algn="l">
              <a:lnSpc>
                <a:spcPct val="115000"/>
              </a:lnSpc>
              <a:spcBef>
                <a:spcPts val="0"/>
              </a:spcBef>
              <a:spcAft>
                <a:spcPts val="0"/>
              </a:spcAft>
              <a:buClr>
                <a:schemeClr val="dk1"/>
              </a:buClr>
              <a:buSzPts val="950"/>
              <a:buChar char="❖"/>
            </a:pPr>
            <a:r>
              <a:rPr b="1" lang="en" sz="950">
                <a:solidFill>
                  <a:schemeClr val="dk1"/>
                </a:solidFill>
              </a:rPr>
              <a:t>A. Dash</a:t>
            </a:r>
            <a:r>
              <a:rPr lang="en" sz="950">
                <a:solidFill>
                  <a:schemeClr val="dk1"/>
                </a:solidFill>
              </a:rPr>
              <a:t>, A. Chakraborty, S. Ghosh, A. Mukherjee, K. P. Gummadi, </a:t>
            </a:r>
            <a:r>
              <a:rPr i="1" lang="en" sz="950">
                <a:solidFill>
                  <a:schemeClr val="dk1"/>
                </a:solidFill>
              </a:rPr>
              <a:t>When the Umpire is also a Player: Bias in Private Label Product Recommendations on E-commerce Marketplaces</a:t>
            </a:r>
            <a:r>
              <a:rPr lang="en" sz="950">
                <a:solidFill>
                  <a:schemeClr val="dk1"/>
                </a:solidFill>
              </a:rPr>
              <a:t>, In Proceedings of the ACM Conference on Fairness, Accountability, and Transparency, (ACM FAccT), March, 2021.</a:t>
            </a:r>
            <a:endParaRPr sz="950">
              <a:solidFill>
                <a:schemeClr val="dk1"/>
              </a:solidFill>
            </a:endParaRPr>
          </a:p>
          <a:p>
            <a:pPr indent="0" lvl="0" marL="457200" rtl="0" algn="l">
              <a:lnSpc>
                <a:spcPct val="115000"/>
              </a:lnSpc>
              <a:spcBef>
                <a:spcPts val="0"/>
              </a:spcBef>
              <a:spcAft>
                <a:spcPts val="0"/>
              </a:spcAft>
              <a:buNone/>
            </a:pPr>
            <a:r>
              <a:t/>
            </a:r>
            <a:endParaRPr sz="950">
              <a:solidFill>
                <a:schemeClr val="dk1"/>
              </a:solidFill>
            </a:endParaRPr>
          </a:p>
          <a:p>
            <a:pPr indent="-288925" lvl="0" marL="457200" rtl="0" algn="l">
              <a:lnSpc>
                <a:spcPct val="115000"/>
              </a:lnSpc>
              <a:spcBef>
                <a:spcPts val="0"/>
              </a:spcBef>
              <a:spcAft>
                <a:spcPts val="0"/>
              </a:spcAft>
              <a:buClr>
                <a:schemeClr val="dk1"/>
              </a:buClr>
              <a:buSzPts val="950"/>
              <a:buChar char="❖"/>
            </a:pPr>
            <a:r>
              <a:rPr lang="en" sz="950">
                <a:solidFill>
                  <a:schemeClr val="dk1"/>
                </a:solidFill>
              </a:rPr>
              <a:t>A. Shandilya, </a:t>
            </a:r>
            <a:r>
              <a:rPr b="1" lang="en" sz="950">
                <a:solidFill>
                  <a:schemeClr val="dk1"/>
                </a:solidFill>
              </a:rPr>
              <a:t>A.Dash</a:t>
            </a:r>
            <a:r>
              <a:rPr lang="en" sz="950">
                <a:solidFill>
                  <a:schemeClr val="dk1"/>
                </a:solidFill>
              </a:rPr>
              <a:t>, A. Chakraborty, K. Ghosh and S. Ghosh, </a:t>
            </a:r>
            <a:r>
              <a:rPr i="1" lang="en" sz="950">
                <a:solidFill>
                  <a:schemeClr val="dk1"/>
                </a:solidFill>
              </a:rPr>
              <a:t>Fairness for Whom? Understanding the Reader's Perception of Fairness in Text Summarization</a:t>
            </a:r>
            <a:r>
              <a:rPr lang="en" sz="950">
                <a:solidFill>
                  <a:schemeClr val="dk1"/>
                </a:solidFill>
              </a:rPr>
              <a:t>, International Workshop on Fair and Interpretable Learning Algorithms (FILA 2020), In conjunction with IEEE BigData, December, 2020. </a:t>
            </a:r>
            <a:endParaRPr sz="950">
              <a:solidFill>
                <a:schemeClr val="dk1"/>
              </a:solidFill>
            </a:endParaRPr>
          </a:p>
          <a:p>
            <a:pPr indent="0" lvl="0" marL="457200" rtl="0" algn="l">
              <a:lnSpc>
                <a:spcPct val="115000"/>
              </a:lnSpc>
              <a:spcBef>
                <a:spcPts val="0"/>
              </a:spcBef>
              <a:spcAft>
                <a:spcPts val="0"/>
              </a:spcAft>
              <a:buNone/>
            </a:pPr>
            <a:r>
              <a:t/>
            </a:r>
            <a:endParaRPr sz="950">
              <a:solidFill>
                <a:schemeClr val="dk1"/>
              </a:solidFill>
            </a:endParaRPr>
          </a:p>
          <a:p>
            <a:pPr indent="-288925" lvl="0" marL="457200" rtl="0" algn="l">
              <a:lnSpc>
                <a:spcPct val="115000"/>
              </a:lnSpc>
              <a:spcBef>
                <a:spcPts val="0"/>
              </a:spcBef>
              <a:spcAft>
                <a:spcPts val="0"/>
              </a:spcAft>
              <a:buClr>
                <a:schemeClr val="dk1"/>
              </a:buClr>
              <a:buSzPts val="950"/>
              <a:buChar char="❖"/>
            </a:pPr>
            <a:r>
              <a:rPr b="1" lang="en" sz="950">
                <a:solidFill>
                  <a:schemeClr val="dk1"/>
                </a:solidFill>
              </a:rPr>
              <a:t>A. Dash</a:t>
            </a:r>
            <a:r>
              <a:rPr lang="en" sz="950">
                <a:solidFill>
                  <a:schemeClr val="dk1"/>
                </a:solidFill>
              </a:rPr>
              <a:t>, A Shandilya, A. Biswas, K. Ghosh, S. Ghosh, A. Chakraborty, </a:t>
            </a:r>
            <a:r>
              <a:rPr i="1" lang="en" sz="950">
                <a:solidFill>
                  <a:schemeClr val="dk1"/>
                </a:solidFill>
              </a:rPr>
              <a:t>Summarizing User-generated Textual Content: Motivation and Methods for Fairness in Algorithmic Summaries</a:t>
            </a:r>
            <a:r>
              <a:rPr lang="en" sz="950">
                <a:solidFill>
                  <a:schemeClr val="dk1"/>
                </a:solidFill>
              </a:rPr>
              <a:t>, In Proceedings of the ACM on Human-Computer Interaction, vol. 3, No. CSCW, Article 172, November 2019.</a:t>
            </a:r>
            <a:endParaRPr sz="950">
              <a:solidFill>
                <a:schemeClr val="dk1"/>
              </a:solidFill>
            </a:endParaRPr>
          </a:p>
          <a:p>
            <a:pPr indent="0" lvl="0" marL="457200" rtl="0" algn="l">
              <a:lnSpc>
                <a:spcPct val="115000"/>
              </a:lnSpc>
              <a:spcBef>
                <a:spcPts val="0"/>
              </a:spcBef>
              <a:spcAft>
                <a:spcPts val="0"/>
              </a:spcAft>
              <a:buNone/>
            </a:pPr>
            <a:r>
              <a:t/>
            </a:r>
            <a:endParaRPr sz="950">
              <a:solidFill>
                <a:schemeClr val="dk1"/>
              </a:solidFill>
            </a:endParaRPr>
          </a:p>
          <a:p>
            <a:pPr indent="-288925" lvl="0" marL="457200" rtl="0" algn="l">
              <a:lnSpc>
                <a:spcPct val="115000"/>
              </a:lnSpc>
              <a:spcBef>
                <a:spcPts val="0"/>
              </a:spcBef>
              <a:spcAft>
                <a:spcPts val="0"/>
              </a:spcAft>
              <a:buClr>
                <a:schemeClr val="dk1"/>
              </a:buClr>
              <a:buSzPts val="950"/>
              <a:buChar char="❖"/>
            </a:pPr>
            <a:r>
              <a:rPr b="1" lang="en" sz="950">
                <a:solidFill>
                  <a:schemeClr val="dk1"/>
                </a:solidFill>
              </a:rPr>
              <a:t>A. Dash</a:t>
            </a:r>
            <a:r>
              <a:rPr lang="en" sz="950">
                <a:solidFill>
                  <a:schemeClr val="dk1"/>
                </a:solidFill>
              </a:rPr>
              <a:t>, A Mukherjee, S. Ghosh, </a:t>
            </a:r>
            <a:r>
              <a:rPr i="1" lang="en" sz="950">
                <a:solidFill>
                  <a:schemeClr val="dk1"/>
                </a:solidFill>
              </a:rPr>
              <a:t>A Network-centric Framework for Auditing Recommendation Systems</a:t>
            </a:r>
            <a:r>
              <a:rPr lang="en" sz="950">
                <a:solidFill>
                  <a:schemeClr val="dk1"/>
                </a:solidFill>
              </a:rPr>
              <a:t>, In Proceedings of the IEEE International Conference on Computer Communications (IEEE INFOCOM), April, 2019.</a:t>
            </a:r>
            <a:endParaRPr sz="950">
              <a:solidFill>
                <a:schemeClr val="dk1"/>
              </a:solidFill>
            </a:endParaRPr>
          </a:p>
        </p:txBody>
      </p:sp>
      <p:sp>
        <p:nvSpPr>
          <p:cNvPr id="2229" name="Google Shape;2229;p2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21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2235" name="Google Shape;2235;p2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9" name="Shape 2239"/>
        <p:cNvGrpSpPr/>
        <p:nvPr/>
      </p:nvGrpSpPr>
      <p:grpSpPr>
        <a:xfrm>
          <a:off x="0" y="0"/>
          <a:ext cx="0" cy="0"/>
          <a:chOff x="0" y="0"/>
          <a:chExt cx="0" cy="0"/>
        </a:xfrm>
      </p:grpSpPr>
      <p:sp>
        <p:nvSpPr>
          <p:cNvPr id="2240" name="Google Shape;2240;p2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`Amazon’s Choice’ and special relationships</a:t>
            </a:r>
            <a:endParaRPr/>
          </a:p>
        </p:txBody>
      </p:sp>
      <p:sp>
        <p:nvSpPr>
          <p:cNvPr id="2241" name="Google Shape;2241;p2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When Amazon PL products appear in search results, for </a:t>
            </a:r>
            <a:r>
              <a:rPr lang="en">
                <a:solidFill>
                  <a:srgbClr val="FF0000"/>
                </a:solidFill>
              </a:rPr>
              <a:t>45%</a:t>
            </a:r>
            <a:r>
              <a:rPr lang="en">
                <a:solidFill>
                  <a:schemeClr val="dk1"/>
                </a:solidFill>
              </a:rPr>
              <a:t> queries they are added to cart with </a:t>
            </a:r>
            <a:r>
              <a:rPr i="1" lang="en">
                <a:solidFill>
                  <a:srgbClr val="FF0000"/>
                </a:solidFill>
              </a:rPr>
              <a:t>Amazon’s Choice</a:t>
            </a:r>
            <a:r>
              <a:rPr lang="en">
                <a:solidFill>
                  <a:schemeClr val="dk1"/>
                </a:solidFill>
              </a:rPr>
              <a:t> explanation.</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rgbClr val="FF0000"/>
                </a:solidFill>
              </a:rPr>
              <a:t>78%</a:t>
            </a:r>
            <a:r>
              <a:rPr lang="en">
                <a:solidFill>
                  <a:schemeClr val="dk1"/>
                </a:solidFill>
              </a:rPr>
              <a:t> products added to cart with Amazon’s choice explanation were sold by </a:t>
            </a:r>
            <a:r>
              <a:rPr lang="en">
                <a:solidFill>
                  <a:srgbClr val="FF0000"/>
                </a:solidFill>
              </a:rPr>
              <a:t>Amazon Special Merchants</a:t>
            </a:r>
            <a:r>
              <a:rPr lang="en">
                <a:solidFill>
                  <a:schemeClr val="dk1"/>
                </a:solidFill>
              </a:rPr>
              <a:t>. (Cloudtail or Appario)</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
        <p:nvSpPr>
          <p:cNvPr id="2242" name="Google Shape;2242;p212"/>
          <p:cNvSpPr txBox="1"/>
          <p:nvPr/>
        </p:nvSpPr>
        <p:spPr>
          <a:xfrm>
            <a:off x="637550" y="4268050"/>
            <a:ext cx="80814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1C4587"/>
                </a:solidFill>
              </a:rPr>
              <a:t>Future work: The intricacies of conversational medium and effect of special relationships in response and product selection.</a:t>
            </a:r>
            <a:endParaRPr b="1" i="0" sz="1800" u="none" cap="none" strike="noStrike">
              <a:solidFill>
                <a:srgbClr val="1C4587"/>
              </a:solidFill>
              <a:latin typeface="Arial"/>
              <a:ea typeface="Arial"/>
              <a:cs typeface="Arial"/>
              <a:sym typeface="Arial"/>
            </a:endParaRPr>
          </a:p>
        </p:txBody>
      </p:sp>
      <p:sp>
        <p:nvSpPr>
          <p:cNvPr id="2243" name="Google Shape;2243;p2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7" name="Shape 2247"/>
        <p:cNvGrpSpPr/>
        <p:nvPr/>
      </p:nvGrpSpPr>
      <p:grpSpPr>
        <a:xfrm>
          <a:off x="0" y="0"/>
          <a:ext cx="0" cy="0"/>
          <a:chOff x="0" y="0"/>
          <a:chExt cx="0" cy="0"/>
        </a:xfrm>
      </p:grpSpPr>
      <p:sp>
        <p:nvSpPr>
          <p:cNvPr id="2248" name="Google Shape;2248;p2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 diagram of RIR algorithms</a:t>
            </a:r>
            <a:endParaRPr/>
          </a:p>
        </p:txBody>
      </p:sp>
      <p:sp>
        <p:nvSpPr>
          <p:cNvPr id="2249" name="Google Shape;2249;p2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50" name="Google Shape;2250;p213"/>
          <p:cNvPicPr preferRelativeResize="0"/>
          <p:nvPr/>
        </p:nvPicPr>
        <p:blipFill>
          <a:blip r:embed="rId3">
            <a:alphaModFix/>
          </a:blip>
          <a:stretch>
            <a:fillRect/>
          </a:stretch>
        </p:blipFill>
        <p:spPr>
          <a:xfrm>
            <a:off x="980100" y="1305925"/>
            <a:ext cx="6489725" cy="2994325"/>
          </a:xfrm>
          <a:prstGeom prst="rect">
            <a:avLst/>
          </a:prstGeom>
          <a:noFill/>
          <a:ln>
            <a:noFill/>
          </a:ln>
        </p:spPr>
      </p:pic>
      <p:sp>
        <p:nvSpPr>
          <p:cNvPr id="2251" name="Google Shape;2251;p2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5" name="Shape 2255"/>
        <p:cNvGrpSpPr/>
        <p:nvPr/>
      </p:nvGrpSpPr>
      <p:grpSpPr>
        <a:xfrm>
          <a:off x="0" y="0"/>
          <a:ext cx="0" cy="0"/>
          <a:chOff x="0" y="0"/>
          <a:chExt cx="0" cy="0"/>
        </a:xfrm>
      </p:grpSpPr>
      <p:sp>
        <p:nvSpPr>
          <p:cNvPr id="2256" name="Google Shape;2256;p2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post-processing method is so effective?</a:t>
            </a:r>
            <a:endParaRPr/>
          </a:p>
        </p:txBody>
      </p:sp>
      <p:sp>
        <p:nvSpPr>
          <p:cNvPr id="2257" name="Google Shape;2257;p214"/>
          <p:cNvSpPr txBox="1"/>
          <p:nvPr>
            <p:ph idx="1" type="body"/>
          </p:nvPr>
        </p:nvSpPr>
        <p:spPr>
          <a:xfrm>
            <a:off x="311700" y="1152475"/>
            <a:ext cx="91440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#Recommendations an item gets become proportional to its desired exposure.</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Post-processing method does not alter the learnt representation of vanilla RIRs.</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Pre-processing methods are often application agnostic.</a:t>
            </a:r>
            <a:endParaRPr>
              <a:solidFill>
                <a:schemeClr val="dk1"/>
              </a:solidFill>
            </a:endParaRPr>
          </a:p>
        </p:txBody>
      </p:sp>
      <p:sp>
        <p:nvSpPr>
          <p:cNvPr id="2258" name="Google Shape;2258;p2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62" name="Shape 2262"/>
        <p:cNvGrpSpPr/>
        <p:nvPr/>
      </p:nvGrpSpPr>
      <p:grpSpPr>
        <a:xfrm>
          <a:off x="0" y="0"/>
          <a:ext cx="0" cy="0"/>
          <a:chOff x="0" y="0"/>
          <a:chExt cx="0" cy="0"/>
        </a:xfrm>
      </p:grpSpPr>
      <p:sp>
        <p:nvSpPr>
          <p:cNvPr id="2263" name="Google Shape;2263;p215"/>
          <p:cNvSpPr txBox="1"/>
          <p:nvPr>
            <p:ph type="title"/>
          </p:nvPr>
        </p:nvSpPr>
        <p:spPr>
          <a:xfrm>
            <a:off x="311700" y="445025"/>
            <a:ext cx="8631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220"/>
              <a:t>Where do customers expect Amazon’s Choice products to appear?</a:t>
            </a:r>
            <a:endParaRPr sz="2220"/>
          </a:p>
        </p:txBody>
      </p:sp>
      <p:sp>
        <p:nvSpPr>
          <p:cNvPr id="2264" name="Google Shape;2264;p215"/>
          <p:cNvSpPr txBox="1"/>
          <p:nvPr>
            <p:ph idx="1" type="body"/>
          </p:nvPr>
        </p:nvSpPr>
        <p:spPr>
          <a:xfrm>
            <a:off x="311700" y="1152475"/>
            <a:ext cx="82089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54% respondents expect them to appear in top-5 positions; while 30% respondents expect them to appear as the top search result.</a:t>
            </a:r>
            <a:endParaRPr>
              <a:solidFill>
                <a:schemeClr val="dk1"/>
              </a:solidFill>
            </a:endParaRPr>
          </a:p>
          <a:p>
            <a:pPr indent="0" lvl="0" marL="0" rtl="0" algn="l">
              <a:lnSpc>
                <a:spcPct val="150000"/>
              </a:lnSpc>
              <a:spcBef>
                <a:spcPts val="1200"/>
              </a:spcBef>
              <a:spcAft>
                <a:spcPts val="1200"/>
              </a:spcAft>
              <a:buNone/>
            </a:pPr>
            <a:r>
              <a:t/>
            </a:r>
            <a:endParaRPr>
              <a:solidFill>
                <a:srgbClr val="FF0000"/>
              </a:solidFill>
            </a:endParaRPr>
          </a:p>
        </p:txBody>
      </p:sp>
      <p:sp>
        <p:nvSpPr>
          <p:cNvPr id="2265" name="Google Shape;2265;p2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69" name="Shape 2269"/>
        <p:cNvGrpSpPr/>
        <p:nvPr/>
      </p:nvGrpSpPr>
      <p:grpSpPr>
        <a:xfrm>
          <a:off x="0" y="0"/>
          <a:ext cx="0" cy="0"/>
          <a:chOff x="0" y="0"/>
          <a:chExt cx="0" cy="0"/>
        </a:xfrm>
      </p:grpSpPr>
      <p:sp>
        <p:nvSpPr>
          <p:cNvPr id="2270" name="Google Shape;2270;p216"/>
          <p:cNvSpPr txBox="1"/>
          <p:nvPr>
            <p:ph type="title"/>
          </p:nvPr>
        </p:nvSpPr>
        <p:spPr>
          <a:xfrm>
            <a:off x="311700" y="445025"/>
            <a:ext cx="8631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220"/>
              <a:t>Where do customers expect Amazon’s Choice products to appear?</a:t>
            </a:r>
            <a:endParaRPr sz="2220"/>
          </a:p>
        </p:txBody>
      </p:sp>
      <p:sp>
        <p:nvSpPr>
          <p:cNvPr id="2271" name="Google Shape;2271;p216"/>
          <p:cNvSpPr txBox="1"/>
          <p:nvPr>
            <p:ph idx="1" type="body"/>
          </p:nvPr>
        </p:nvSpPr>
        <p:spPr>
          <a:xfrm>
            <a:off x="311700" y="1152475"/>
            <a:ext cx="82089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54% respondents expect them to appear in top-5 positions; while 30% respondents expect them to appear as the top search result.</a:t>
            </a:r>
            <a:endParaRPr>
              <a:solidFill>
                <a:schemeClr val="dk1"/>
              </a:solidFill>
            </a:endParaRPr>
          </a:p>
          <a:p>
            <a:pPr indent="-342900" lvl="0" marL="457200" rtl="0" algn="l">
              <a:lnSpc>
                <a:spcPct val="150000"/>
              </a:lnSpc>
              <a:spcBef>
                <a:spcPts val="0"/>
              </a:spcBef>
              <a:spcAft>
                <a:spcPts val="0"/>
              </a:spcAft>
              <a:buClr>
                <a:srgbClr val="0000FF"/>
              </a:buClr>
              <a:buSzPts val="1800"/>
              <a:buChar char="❖"/>
            </a:pPr>
            <a:r>
              <a:rPr lang="en">
                <a:solidFill>
                  <a:srgbClr val="0000FF"/>
                </a:solidFill>
              </a:rPr>
              <a:t>In 74% cases, Amazon’s Choice product appeared in the top-5 positions.</a:t>
            </a:r>
            <a:endParaRPr>
              <a:solidFill>
                <a:srgbClr val="FF0000"/>
              </a:solidFill>
            </a:endParaRPr>
          </a:p>
        </p:txBody>
      </p:sp>
      <p:sp>
        <p:nvSpPr>
          <p:cNvPr id="2272" name="Google Shape;2272;p2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6" name="Shape 2276"/>
        <p:cNvGrpSpPr/>
        <p:nvPr/>
      </p:nvGrpSpPr>
      <p:grpSpPr>
        <a:xfrm>
          <a:off x="0" y="0"/>
          <a:ext cx="0" cy="0"/>
          <a:chOff x="0" y="0"/>
          <a:chExt cx="0" cy="0"/>
        </a:xfrm>
      </p:grpSpPr>
      <p:sp>
        <p:nvSpPr>
          <p:cNvPr id="2277" name="Google Shape;2277;p217"/>
          <p:cNvSpPr txBox="1"/>
          <p:nvPr>
            <p:ph type="title"/>
          </p:nvPr>
        </p:nvSpPr>
        <p:spPr>
          <a:xfrm>
            <a:off x="311700" y="445025"/>
            <a:ext cx="8631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220"/>
              <a:t>Where do customers expect Amazon’s Choice products to appear?</a:t>
            </a:r>
            <a:endParaRPr sz="2220"/>
          </a:p>
        </p:txBody>
      </p:sp>
      <p:sp>
        <p:nvSpPr>
          <p:cNvPr id="2278" name="Google Shape;2278;p217"/>
          <p:cNvSpPr txBox="1"/>
          <p:nvPr>
            <p:ph idx="1" type="body"/>
          </p:nvPr>
        </p:nvSpPr>
        <p:spPr>
          <a:xfrm>
            <a:off x="311700" y="1152475"/>
            <a:ext cx="82089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54% respondents expect them to appear in top-5 positions; while 30% respondents expect them to appear as the top search result.</a:t>
            </a:r>
            <a:endParaRPr>
              <a:solidFill>
                <a:schemeClr val="dk1"/>
              </a:solidFill>
            </a:endParaRPr>
          </a:p>
          <a:p>
            <a:pPr indent="-342900" lvl="0" marL="457200" rtl="0" algn="l">
              <a:lnSpc>
                <a:spcPct val="150000"/>
              </a:lnSpc>
              <a:spcBef>
                <a:spcPts val="0"/>
              </a:spcBef>
              <a:spcAft>
                <a:spcPts val="0"/>
              </a:spcAft>
              <a:buClr>
                <a:srgbClr val="0000FF"/>
              </a:buClr>
              <a:buSzPts val="1800"/>
              <a:buChar char="❖"/>
            </a:pPr>
            <a:r>
              <a:rPr lang="en">
                <a:solidFill>
                  <a:srgbClr val="0000FF"/>
                </a:solidFill>
              </a:rPr>
              <a:t>In 74% cases, Amazon’s Choice product appeared in the top-5 positions.</a:t>
            </a:r>
            <a:endParaRPr>
              <a:solidFill>
                <a:srgbClr val="0000FF"/>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rgbClr val="FF0000"/>
              </a:buClr>
              <a:buSzPts val="1800"/>
              <a:buChar char="❖"/>
            </a:pPr>
            <a:r>
              <a:rPr lang="en">
                <a:solidFill>
                  <a:srgbClr val="FF0000"/>
                </a:solidFill>
              </a:rPr>
              <a:t>The contribution from position 1 is merely 39%. </a:t>
            </a:r>
            <a:endParaRPr>
              <a:solidFill>
                <a:srgbClr val="FF0000"/>
              </a:solidFill>
            </a:endParaRPr>
          </a:p>
          <a:p>
            <a:pPr indent="-342900" lvl="0" marL="457200" rtl="0" algn="l">
              <a:lnSpc>
                <a:spcPct val="150000"/>
              </a:lnSpc>
              <a:spcBef>
                <a:spcPts val="0"/>
              </a:spcBef>
              <a:spcAft>
                <a:spcPts val="0"/>
              </a:spcAft>
              <a:buClr>
                <a:srgbClr val="FF0000"/>
              </a:buClr>
              <a:buSzPts val="1800"/>
              <a:buChar char="❖"/>
            </a:pPr>
            <a:r>
              <a:rPr lang="en">
                <a:solidFill>
                  <a:srgbClr val="FF0000"/>
                </a:solidFill>
              </a:rPr>
              <a:t>Worse, nearly 8% of the times, it does not even appear in the first SERP. </a:t>
            </a:r>
            <a:endParaRPr>
              <a:solidFill>
                <a:srgbClr val="FF0000"/>
              </a:solidFill>
            </a:endParaRPr>
          </a:p>
        </p:txBody>
      </p:sp>
      <p:sp>
        <p:nvSpPr>
          <p:cNvPr id="2279" name="Google Shape;2279;p2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 name="Shape 506"/>
        <p:cNvGrpSpPr/>
        <p:nvPr/>
      </p:nvGrpSpPr>
      <p:grpSpPr>
        <a:xfrm>
          <a:off x="0" y="0"/>
          <a:ext cx="0" cy="0"/>
          <a:chOff x="0" y="0"/>
          <a:chExt cx="0" cy="0"/>
        </a:xfrm>
      </p:grpSpPr>
      <p:sp>
        <p:nvSpPr>
          <p:cNvPr id="507" name="Google Shape;507;p6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Arial"/>
                <a:ea typeface="Arial"/>
                <a:cs typeface="Arial"/>
                <a:sym typeface="Arial"/>
              </a:rPr>
              <a:t>Need of the hour</a:t>
            </a:r>
            <a:endParaRPr b="0" i="0" sz="2800" u="none" cap="none" strike="noStrike">
              <a:solidFill>
                <a:srgbClr val="000000"/>
              </a:solidFill>
              <a:latin typeface="Arial"/>
              <a:ea typeface="Arial"/>
              <a:cs typeface="Arial"/>
              <a:sym typeface="Arial"/>
            </a:endParaRPr>
          </a:p>
        </p:txBody>
      </p:sp>
      <p:sp>
        <p:nvSpPr>
          <p:cNvPr id="508" name="Google Shape;508;p65"/>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595959"/>
                </a:solidFill>
                <a:latin typeface="Arial"/>
                <a:ea typeface="Arial"/>
                <a:cs typeface="Arial"/>
                <a:sym typeface="Arial"/>
              </a:rPr>
              <a:t> </a:t>
            </a:r>
            <a:endParaRPr b="0" i="0" sz="1800" u="none" cap="none" strike="noStrike">
              <a:solidFill>
                <a:srgbClr val="595959"/>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Except media reports raising concerns based on anecdotal evidences, there is no detailed public scrutiny of these practices.</a:t>
            </a:r>
            <a:endParaRPr b="0" i="0" sz="1800" u="none" cap="none" strike="noStrike">
              <a:solidFill>
                <a:srgbClr val="000000"/>
              </a:solidFill>
              <a:latin typeface="Arial"/>
              <a:ea typeface="Arial"/>
              <a:cs typeface="Arial"/>
              <a:sym typeface="Arial"/>
            </a:endParaRPr>
          </a:p>
        </p:txBody>
      </p:sp>
      <p:sp>
        <p:nvSpPr>
          <p:cNvPr id="509" name="Google Shape;509;p65"/>
          <p:cNvSpPr/>
          <p:nvPr/>
        </p:nvSpPr>
        <p:spPr>
          <a:xfrm>
            <a:off x="881425" y="4384200"/>
            <a:ext cx="7714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Cambria"/>
                <a:ea typeface="Cambria"/>
                <a:cs typeface="Cambria"/>
                <a:sym typeface="Cambria"/>
              </a:rPr>
              <a:t>We need a systematic end-to-end audit of the e-commerce  ecosystem</a:t>
            </a:r>
            <a:endParaRPr b="1" i="0" sz="1800" u="none" cap="none" strike="noStrike">
              <a:solidFill>
                <a:srgbClr val="000000"/>
              </a:solidFill>
              <a:latin typeface="Cambria"/>
              <a:ea typeface="Cambria"/>
              <a:cs typeface="Cambria"/>
              <a:sym typeface="Cambria"/>
            </a:endParaRPr>
          </a:p>
        </p:txBody>
      </p:sp>
      <p:sp>
        <p:nvSpPr>
          <p:cNvPr id="510" name="Google Shape;51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3" name="Shape 2283"/>
        <p:cNvGrpSpPr/>
        <p:nvPr/>
      </p:nvGrpSpPr>
      <p:grpSpPr>
        <a:xfrm>
          <a:off x="0" y="0"/>
          <a:ext cx="0" cy="0"/>
          <a:chOff x="0" y="0"/>
          <a:chExt cx="0" cy="0"/>
        </a:xfrm>
      </p:grpSpPr>
      <p:sp>
        <p:nvSpPr>
          <p:cNvPr id="2284" name="Google Shape;2284;p2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(Un)Fairness toward producers</a:t>
            </a:r>
            <a:endParaRPr/>
          </a:p>
        </p:txBody>
      </p:sp>
      <p:sp>
        <p:nvSpPr>
          <p:cNvPr id="2285" name="Google Shape;2285;p2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Exposure due to Alexa:</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1 if product is added to cart, 0 otherwise</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Exposure due to ranked results of desktop search</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Can be evaluated using any standard attention distribution mechanism</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We assume attention / exposure are distributed geometrically</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rgbClr val="FF0000"/>
                </a:solidFill>
              </a:rPr>
              <a:t>Exposure bias</a:t>
            </a:r>
            <a:r>
              <a:rPr lang="en">
                <a:solidFill>
                  <a:schemeClr val="dk1"/>
                </a:solidFill>
              </a:rPr>
              <a:t> is the difference between the two exposures</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Ideally, Exposure bias ≃ 0.</a:t>
            </a:r>
            <a:endParaRPr sz="1800">
              <a:solidFill>
                <a:schemeClr val="dk1"/>
              </a:solidFill>
            </a:endParaRPr>
          </a:p>
        </p:txBody>
      </p:sp>
      <p:sp>
        <p:nvSpPr>
          <p:cNvPr id="2286" name="Google Shape;2286;p2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0" name="Shape 2290"/>
        <p:cNvGrpSpPr/>
        <p:nvPr/>
      </p:nvGrpSpPr>
      <p:grpSpPr>
        <a:xfrm>
          <a:off x="0" y="0"/>
          <a:ext cx="0" cy="0"/>
          <a:chOff x="0" y="0"/>
          <a:chExt cx="0" cy="0"/>
        </a:xfrm>
      </p:grpSpPr>
      <p:sp>
        <p:nvSpPr>
          <p:cNvPr id="2291" name="Google Shape;2291;p2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Observation</a:t>
            </a:r>
            <a:endParaRPr/>
          </a:p>
        </p:txBody>
      </p:sp>
      <p:sp>
        <p:nvSpPr>
          <p:cNvPr id="2292" name="Google Shape;2292;p219"/>
          <p:cNvSpPr txBox="1"/>
          <p:nvPr>
            <p:ph idx="1" type="body"/>
          </p:nvPr>
        </p:nvSpPr>
        <p:spPr>
          <a:xfrm>
            <a:off x="311700" y="1152475"/>
            <a:ext cx="88323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solidFill>
                <a:schemeClr val="dk1"/>
              </a:solidFill>
            </a:endParaRPr>
          </a:p>
          <a:p>
            <a:pPr indent="0" lvl="0" marL="457200" rtl="0" algn="l">
              <a:lnSpc>
                <a:spcPct val="115000"/>
              </a:lnSpc>
              <a:spcBef>
                <a:spcPts val="1200"/>
              </a:spcBef>
              <a:spcAft>
                <a:spcPts val="0"/>
              </a:spcAft>
              <a:buSzPts val="1800"/>
              <a:buNone/>
            </a:pPr>
            <a:r>
              <a:t/>
            </a:r>
            <a:endParaRPr>
              <a:solidFill>
                <a:schemeClr val="dk1"/>
              </a:solidFill>
            </a:endParaRPr>
          </a:p>
          <a:p>
            <a:pPr indent="0" lvl="0" marL="457200" rtl="0" algn="l">
              <a:lnSpc>
                <a:spcPct val="115000"/>
              </a:lnSpc>
              <a:spcBef>
                <a:spcPts val="1200"/>
              </a:spcBef>
              <a:spcAft>
                <a:spcPts val="0"/>
              </a:spcAft>
              <a:buSzPts val="1800"/>
              <a:buNone/>
            </a:pPr>
            <a:r>
              <a:rPr lang="en">
                <a:solidFill>
                  <a:schemeClr val="dk1"/>
                </a:solidFill>
              </a:rPr>
              <a:t>In 68% of all 1000 queries, exposure bias is non-zero →most relevant product according to desktop search was </a:t>
            </a:r>
            <a:r>
              <a:rPr lang="en">
                <a:solidFill>
                  <a:srgbClr val="FF0000"/>
                </a:solidFill>
              </a:rPr>
              <a:t>not</a:t>
            </a:r>
            <a:r>
              <a:rPr lang="en">
                <a:solidFill>
                  <a:schemeClr val="dk1"/>
                </a:solidFill>
              </a:rPr>
              <a:t> added to cart by Alexa. </a:t>
            </a:r>
            <a:endParaRPr>
              <a:solidFill>
                <a:schemeClr val="dk1"/>
              </a:solidFill>
            </a:endParaRPr>
          </a:p>
          <a:p>
            <a:pPr indent="0" lvl="0" marL="457200" rtl="0" algn="l">
              <a:lnSpc>
                <a:spcPct val="115000"/>
              </a:lnSpc>
              <a:spcBef>
                <a:spcPts val="1200"/>
              </a:spcBef>
              <a:spcAft>
                <a:spcPts val="0"/>
              </a:spcAft>
              <a:buSzPts val="1800"/>
              <a:buNone/>
            </a:pPr>
            <a:r>
              <a:t/>
            </a:r>
            <a:endParaRPr>
              <a:solidFill>
                <a:schemeClr val="dk1"/>
              </a:solidFill>
            </a:endParaRPr>
          </a:p>
          <a:p>
            <a:pPr indent="0" lvl="0" marL="0" rtl="0" algn="l">
              <a:lnSpc>
                <a:spcPct val="115000"/>
              </a:lnSpc>
              <a:spcBef>
                <a:spcPts val="1200"/>
              </a:spcBef>
              <a:spcAft>
                <a:spcPts val="1200"/>
              </a:spcAft>
              <a:buSzPts val="1800"/>
              <a:buNone/>
            </a:pPr>
            <a:r>
              <a:t/>
            </a:r>
            <a:endParaRPr>
              <a:solidFill>
                <a:schemeClr val="dk1"/>
              </a:solidFill>
            </a:endParaRPr>
          </a:p>
        </p:txBody>
      </p:sp>
      <p:sp>
        <p:nvSpPr>
          <p:cNvPr id="2293" name="Google Shape;2293;p2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7" name="Shape 2297"/>
        <p:cNvGrpSpPr/>
        <p:nvPr/>
      </p:nvGrpSpPr>
      <p:grpSpPr>
        <a:xfrm>
          <a:off x="0" y="0"/>
          <a:ext cx="0" cy="0"/>
          <a:chOff x="0" y="0"/>
          <a:chExt cx="0" cy="0"/>
        </a:xfrm>
      </p:grpSpPr>
      <p:sp>
        <p:nvSpPr>
          <p:cNvPr id="2298" name="Google Shape;2298;p2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Observation</a:t>
            </a:r>
            <a:endParaRPr/>
          </a:p>
        </p:txBody>
      </p:sp>
      <p:sp>
        <p:nvSpPr>
          <p:cNvPr id="2299" name="Google Shape;2299;p220"/>
          <p:cNvSpPr txBox="1"/>
          <p:nvPr>
            <p:ph idx="1" type="body"/>
          </p:nvPr>
        </p:nvSpPr>
        <p:spPr>
          <a:xfrm>
            <a:off x="311700" y="1152475"/>
            <a:ext cx="88323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solidFill>
                <a:schemeClr val="dk1"/>
              </a:solidFill>
            </a:endParaRPr>
          </a:p>
          <a:p>
            <a:pPr indent="0" lvl="0" marL="457200" rtl="0" algn="l">
              <a:lnSpc>
                <a:spcPct val="115000"/>
              </a:lnSpc>
              <a:spcBef>
                <a:spcPts val="1200"/>
              </a:spcBef>
              <a:spcAft>
                <a:spcPts val="0"/>
              </a:spcAft>
              <a:buSzPts val="1800"/>
              <a:buNone/>
            </a:pPr>
            <a:r>
              <a:t/>
            </a:r>
            <a:endParaRPr>
              <a:solidFill>
                <a:schemeClr val="dk1"/>
              </a:solidFill>
            </a:endParaRPr>
          </a:p>
          <a:p>
            <a:pPr indent="0" lvl="0" marL="457200" rtl="0" algn="l">
              <a:lnSpc>
                <a:spcPct val="115000"/>
              </a:lnSpc>
              <a:spcBef>
                <a:spcPts val="1200"/>
              </a:spcBef>
              <a:spcAft>
                <a:spcPts val="0"/>
              </a:spcAft>
              <a:buSzPts val="1800"/>
              <a:buNone/>
            </a:pPr>
            <a:r>
              <a:rPr lang="en">
                <a:solidFill>
                  <a:schemeClr val="dk1"/>
                </a:solidFill>
              </a:rPr>
              <a:t>In 68% of all 1000 queries, exposure bias is non-zero →most relevant product according to desktop search was </a:t>
            </a:r>
            <a:r>
              <a:rPr lang="en">
                <a:solidFill>
                  <a:srgbClr val="FF0000"/>
                </a:solidFill>
              </a:rPr>
              <a:t>not</a:t>
            </a:r>
            <a:r>
              <a:rPr lang="en">
                <a:solidFill>
                  <a:schemeClr val="dk1"/>
                </a:solidFill>
              </a:rPr>
              <a:t> added to cart by Alexa. </a:t>
            </a:r>
            <a:endParaRPr>
              <a:solidFill>
                <a:schemeClr val="dk1"/>
              </a:solidFill>
            </a:endParaRPr>
          </a:p>
          <a:p>
            <a:pPr indent="0" lvl="0" marL="457200" rtl="0" algn="l">
              <a:lnSpc>
                <a:spcPct val="115000"/>
              </a:lnSpc>
              <a:spcBef>
                <a:spcPts val="1200"/>
              </a:spcBef>
              <a:spcAft>
                <a:spcPts val="0"/>
              </a:spcAft>
              <a:buSzPts val="1800"/>
              <a:buNone/>
            </a:pPr>
            <a:r>
              <a:t/>
            </a:r>
            <a:endParaRPr>
              <a:solidFill>
                <a:schemeClr val="dk1"/>
              </a:solidFill>
            </a:endParaRPr>
          </a:p>
          <a:p>
            <a:pPr indent="0" lvl="0" marL="0" rtl="0" algn="l">
              <a:lnSpc>
                <a:spcPct val="115000"/>
              </a:lnSpc>
              <a:spcBef>
                <a:spcPts val="1200"/>
              </a:spcBef>
              <a:spcAft>
                <a:spcPts val="1200"/>
              </a:spcAft>
              <a:buSzPts val="1800"/>
              <a:buNone/>
            </a:pPr>
            <a:r>
              <a:t/>
            </a:r>
            <a:endParaRPr>
              <a:solidFill>
                <a:schemeClr val="dk1"/>
              </a:solidFill>
            </a:endParaRPr>
          </a:p>
        </p:txBody>
      </p:sp>
      <p:sp>
        <p:nvSpPr>
          <p:cNvPr id="2300" name="Google Shape;2300;p2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01" name="Google Shape;2301;p220"/>
          <p:cNvSpPr/>
          <p:nvPr/>
        </p:nvSpPr>
        <p:spPr>
          <a:xfrm>
            <a:off x="-25" y="-4200"/>
            <a:ext cx="9144000" cy="5143500"/>
          </a:xfrm>
          <a:prstGeom prst="rect">
            <a:avLst/>
          </a:prstGeom>
          <a:solidFill>
            <a:srgbClr val="EEEEEE">
              <a:alpha val="3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20"/>
          <p:cNvSpPr txBox="1"/>
          <p:nvPr/>
        </p:nvSpPr>
        <p:spPr>
          <a:xfrm>
            <a:off x="611775" y="1590500"/>
            <a:ext cx="8017800" cy="1847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Less relevant products were added to cart; thus, depriving producers of more relevant products an opportunity to potential sales and revenue.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6" name="Shape 2306"/>
        <p:cNvGrpSpPr/>
        <p:nvPr/>
      </p:nvGrpSpPr>
      <p:grpSpPr>
        <a:xfrm>
          <a:off x="0" y="0"/>
          <a:ext cx="0" cy="0"/>
          <a:chOff x="0" y="0"/>
          <a:chExt cx="0" cy="0"/>
        </a:xfrm>
      </p:grpSpPr>
      <p:sp>
        <p:nvSpPr>
          <p:cNvPr id="2307" name="Google Shape;2307;p2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Summary</a:t>
            </a:r>
            <a:endParaRPr/>
          </a:p>
        </p:txBody>
      </p:sp>
      <p:sp>
        <p:nvSpPr>
          <p:cNvPr id="2308" name="Google Shape;2308;p2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We show how sponsored recommendations on Amazon are being used to nudge users toward Amazon private labels.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Promotion of private labels is by no means illegal.</a:t>
            </a:r>
            <a:endParaRPr>
              <a:solidFill>
                <a:srgbClr val="0000FF"/>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It is concerning because marketplaces e.g., Amazon are involved in both production and dissemination of products.</a:t>
            </a:r>
            <a:endParaRPr>
              <a:solidFill>
                <a:srgbClr val="000000"/>
              </a:solidFill>
            </a:endParaRPr>
          </a:p>
        </p:txBody>
      </p:sp>
      <p:sp>
        <p:nvSpPr>
          <p:cNvPr id="2309" name="Google Shape;2309;p2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3" name="Shape 2313"/>
        <p:cNvGrpSpPr/>
        <p:nvPr/>
      </p:nvGrpSpPr>
      <p:grpSpPr>
        <a:xfrm>
          <a:off x="0" y="0"/>
          <a:ext cx="0" cy="0"/>
          <a:chOff x="0" y="0"/>
          <a:chExt cx="0" cy="0"/>
        </a:xfrm>
      </p:grpSpPr>
      <p:sp>
        <p:nvSpPr>
          <p:cNvPr id="2314" name="Google Shape;2314;p2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t>
            </a:r>
            <a:endParaRPr/>
          </a:p>
        </p:txBody>
      </p:sp>
      <p:sp>
        <p:nvSpPr>
          <p:cNvPr id="2315" name="Google Shape;2315;p2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We show how existing RIR algorithms can implicitly induce exposure bias.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Most often the exposure bias can </a:t>
            </a:r>
            <a:r>
              <a:rPr b="1" i="1" lang="en">
                <a:solidFill>
                  <a:schemeClr val="dk1"/>
                </a:solidFill>
              </a:rPr>
              <a:t>not</a:t>
            </a:r>
            <a:r>
              <a:rPr lang="en">
                <a:solidFill>
                  <a:schemeClr val="dk1"/>
                </a:solidFill>
              </a:rPr>
              <a:t> be explained by the quality of the products.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propose three mitigation strategies as interventions in the RIR pipeline.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Our proposed mechanisms reduces exposure bias without sacrificing much on the relatedness of the recommendations.</a:t>
            </a:r>
            <a:endParaRPr>
              <a:solidFill>
                <a:schemeClr val="dk1"/>
              </a:solidFill>
            </a:endParaRPr>
          </a:p>
        </p:txBody>
      </p:sp>
      <p:sp>
        <p:nvSpPr>
          <p:cNvPr id="2316" name="Google Shape;2316;p2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0" name="Shape 2320"/>
        <p:cNvGrpSpPr/>
        <p:nvPr/>
      </p:nvGrpSpPr>
      <p:grpSpPr>
        <a:xfrm>
          <a:off x="0" y="0"/>
          <a:ext cx="0" cy="0"/>
          <a:chOff x="0" y="0"/>
          <a:chExt cx="0" cy="0"/>
        </a:xfrm>
      </p:grpSpPr>
      <p:sp>
        <p:nvSpPr>
          <p:cNvPr id="2321" name="Google Shape;2321;p2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Promotion bias</a:t>
            </a:r>
            <a:endParaRPr/>
          </a:p>
        </p:txBody>
      </p:sp>
      <p:pic>
        <p:nvPicPr>
          <p:cNvPr id="2322" name="Google Shape;2322;p223"/>
          <p:cNvPicPr preferRelativeResize="0"/>
          <p:nvPr/>
        </p:nvPicPr>
        <p:blipFill rotWithShape="1">
          <a:blip r:embed="rId3">
            <a:alphaModFix/>
          </a:blip>
          <a:srcRect b="0" l="0" r="0" t="0"/>
          <a:stretch/>
        </p:blipFill>
        <p:spPr>
          <a:xfrm>
            <a:off x="4695821" y="847675"/>
            <a:ext cx="4353300" cy="3076625"/>
          </a:xfrm>
          <a:prstGeom prst="rect">
            <a:avLst/>
          </a:prstGeom>
          <a:noFill/>
          <a:ln>
            <a:noFill/>
          </a:ln>
        </p:spPr>
      </p:pic>
      <p:sp>
        <p:nvSpPr>
          <p:cNvPr id="2323" name="Google Shape;2323;p223"/>
          <p:cNvSpPr txBox="1"/>
          <p:nvPr/>
        </p:nvSpPr>
        <p:spPr>
          <a:xfrm>
            <a:off x="7032725" y="4619250"/>
            <a:ext cx="2461500" cy="4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*Y-axes are in log-scale.</a:t>
            </a:r>
            <a:endParaRPr b="0" i="0" sz="1200" u="none" cap="none" strike="noStrike">
              <a:solidFill>
                <a:srgbClr val="000000"/>
              </a:solidFill>
              <a:latin typeface="Arial"/>
              <a:ea typeface="Arial"/>
              <a:cs typeface="Arial"/>
              <a:sym typeface="Arial"/>
            </a:endParaRPr>
          </a:p>
        </p:txBody>
      </p:sp>
      <p:sp>
        <p:nvSpPr>
          <p:cNvPr id="2324" name="Google Shape;2324;p223"/>
          <p:cNvSpPr txBox="1"/>
          <p:nvPr>
            <p:ph idx="1" type="body"/>
          </p:nvPr>
        </p:nvSpPr>
        <p:spPr>
          <a:xfrm>
            <a:off x="119375" y="1081025"/>
            <a:ext cx="48810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Comparison of </a:t>
            </a:r>
            <a:r>
              <a:rPr b="1" lang="en">
                <a:solidFill>
                  <a:srgbClr val="0000FF"/>
                </a:solidFill>
              </a:rPr>
              <a:t>in-degree distributions</a:t>
            </a:r>
            <a:r>
              <a:rPr lang="en">
                <a:solidFill>
                  <a:schemeClr val="dk1"/>
                </a:solidFill>
              </a:rPr>
              <a:t> of different kind of products.</a:t>
            </a:r>
            <a:endParaRPr>
              <a:solidFill>
                <a:srgbClr val="000000"/>
              </a:solidFill>
            </a:endParaRPr>
          </a:p>
        </p:txBody>
      </p:sp>
      <p:sp>
        <p:nvSpPr>
          <p:cNvPr id="2325" name="Google Shape;2325;p2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9" name="Shape 2329"/>
        <p:cNvGrpSpPr/>
        <p:nvPr/>
      </p:nvGrpSpPr>
      <p:grpSpPr>
        <a:xfrm>
          <a:off x="0" y="0"/>
          <a:ext cx="0" cy="0"/>
          <a:chOff x="0" y="0"/>
          <a:chExt cx="0" cy="0"/>
        </a:xfrm>
      </p:grpSpPr>
      <p:sp>
        <p:nvSpPr>
          <p:cNvPr id="2330" name="Google Shape;2330;p2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Promotion bias</a:t>
            </a:r>
            <a:endParaRPr/>
          </a:p>
        </p:txBody>
      </p:sp>
      <p:pic>
        <p:nvPicPr>
          <p:cNvPr id="2331" name="Google Shape;2331;p224"/>
          <p:cNvPicPr preferRelativeResize="0"/>
          <p:nvPr/>
        </p:nvPicPr>
        <p:blipFill rotWithShape="1">
          <a:blip r:embed="rId3">
            <a:alphaModFix/>
          </a:blip>
          <a:srcRect b="0" l="0" r="0" t="0"/>
          <a:stretch/>
        </p:blipFill>
        <p:spPr>
          <a:xfrm>
            <a:off x="4695821" y="847675"/>
            <a:ext cx="4353300" cy="3076625"/>
          </a:xfrm>
          <a:prstGeom prst="rect">
            <a:avLst/>
          </a:prstGeom>
          <a:noFill/>
          <a:ln>
            <a:noFill/>
          </a:ln>
        </p:spPr>
      </p:pic>
      <p:sp>
        <p:nvSpPr>
          <p:cNvPr id="2332" name="Google Shape;2332;p224"/>
          <p:cNvSpPr txBox="1"/>
          <p:nvPr/>
        </p:nvSpPr>
        <p:spPr>
          <a:xfrm>
            <a:off x="7032725" y="4619250"/>
            <a:ext cx="2461500" cy="4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*Y-axes are in log-scale.</a:t>
            </a:r>
            <a:endParaRPr b="0" i="0" sz="1200" u="none" cap="none" strike="noStrike">
              <a:solidFill>
                <a:srgbClr val="000000"/>
              </a:solidFill>
              <a:latin typeface="Arial"/>
              <a:ea typeface="Arial"/>
              <a:cs typeface="Arial"/>
              <a:sym typeface="Arial"/>
            </a:endParaRPr>
          </a:p>
        </p:txBody>
      </p:sp>
      <p:sp>
        <p:nvSpPr>
          <p:cNvPr id="2333" name="Google Shape;2333;p224"/>
          <p:cNvSpPr/>
          <p:nvPr/>
        </p:nvSpPr>
        <p:spPr>
          <a:xfrm>
            <a:off x="4754800" y="722075"/>
            <a:ext cx="2186100" cy="3185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34" name="Google Shape;2334;p224"/>
          <p:cNvCxnSpPr/>
          <p:nvPr/>
        </p:nvCxnSpPr>
        <p:spPr>
          <a:xfrm flipH="1">
            <a:off x="2898050" y="3086100"/>
            <a:ext cx="1849800" cy="9900"/>
          </a:xfrm>
          <a:prstGeom prst="straightConnector1">
            <a:avLst/>
          </a:prstGeom>
          <a:noFill/>
          <a:ln cap="flat" cmpd="sng" w="19050">
            <a:solidFill>
              <a:srgbClr val="000000"/>
            </a:solidFill>
            <a:prstDash val="solid"/>
            <a:round/>
            <a:headEnd len="sm" w="sm" type="none"/>
            <a:tailEnd len="med" w="med" type="stealth"/>
          </a:ln>
        </p:spPr>
      </p:cxnSp>
      <p:sp>
        <p:nvSpPr>
          <p:cNvPr id="2335" name="Google Shape;2335;p224"/>
          <p:cNvSpPr txBox="1"/>
          <p:nvPr/>
        </p:nvSpPr>
        <p:spPr>
          <a:xfrm>
            <a:off x="384300" y="2601425"/>
            <a:ext cx="2461500" cy="1137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Considerable disparity in the in-degree distributions in the Organic RIN. </a:t>
            </a:r>
            <a:endParaRPr b="0" i="0" sz="1400" u="none" cap="none" strike="noStrike">
              <a:solidFill>
                <a:srgbClr val="FF0000"/>
              </a:solidFill>
              <a:latin typeface="Arial"/>
              <a:ea typeface="Arial"/>
              <a:cs typeface="Arial"/>
              <a:sym typeface="Arial"/>
            </a:endParaRPr>
          </a:p>
        </p:txBody>
      </p:sp>
      <p:sp>
        <p:nvSpPr>
          <p:cNvPr id="2336" name="Google Shape;2336;p224"/>
          <p:cNvSpPr txBox="1"/>
          <p:nvPr>
            <p:ph idx="1" type="body"/>
          </p:nvPr>
        </p:nvSpPr>
        <p:spPr>
          <a:xfrm>
            <a:off x="119375" y="1081025"/>
            <a:ext cx="48810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Comparison of </a:t>
            </a:r>
            <a:r>
              <a:rPr b="1" lang="en">
                <a:solidFill>
                  <a:srgbClr val="0000FF"/>
                </a:solidFill>
              </a:rPr>
              <a:t>in-degree distributions</a:t>
            </a:r>
            <a:r>
              <a:rPr lang="en">
                <a:solidFill>
                  <a:schemeClr val="dk1"/>
                </a:solidFill>
              </a:rPr>
              <a:t> of different kind of products.</a:t>
            </a:r>
            <a:endParaRPr>
              <a:solidFill>
                <a:srgbClr val="000000"/>
              </a:solidFill>
            </a:endParaRPr>
          </a:p>
        </p:txBody>
      </p:sp>
      <p:sp>
        <p:nvSpPr>
          <p:cNvPr id="2337" name="Google Shape;2337;p2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1" name="Shape 2341"/>
        <p:cNvGrpSpPr/>
        <p:nvPr/>
      </p:nvGrpSpPr>
      <p:grpSpPr>
        <a:xfrm>
          <a:off x="0" y="0"/>
          <a:ext cx="0" cy="0"/>
          <a:chOff x="0" y="0"/>
          <a:chExt cx="0" cy="0"/>
        </a:xfrm>
      </p:grpSpPr>
      <p:sp>
        <p:nvSpPr>
          <p:cNvPr id="2342" name="Google Shape;2342;p2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Promotion bias</a:t>
            </a:r>
            <a:endParaRPr/>
          </a:p>
        </p:txBody>
      </p:sp>
      <p:pic>
        <p:nvPicPr>
          <p:cNvPr id="2343" name="Google Shape;2343;p225"/>
          <p:cNvPicPr preferRelativeResize="0"/>
          <p:nvPr/>
        </p:nvPicPr>
        <p:blipFill rotWithShape="1">
          <a:blip r:embed="rId3">
            <a:alphaModFix/>
          </a:blip>
          <a:srcRect b="0" l="0" r="0" t="0"/>
          <a:stretch/>
        </p:blipFill>
        <p:spPr>
          <a:xfrm>
            <a:off x="4695821" y="847675"/>
            <a:ext cx="4353300" cy="3076625"/>
          </a:xfrm>
          <a:prstGeom prst="rect">
            <a:avLst/>
          </a:prstGeom>
          <a:noFill/>
          <a:ln>
            <a:noFill/>
          </a:ln>
        </p:spPr>
      </p:pic>
      <p:sp>
        <p:nvSpPr>
          <p:cNvPr id="2344" name="Google Shape;2344;p225"/>
          <p:cNvSpPr txBox="1"/>
          <p:nvPr/>
        </p:nvSpPr>
        <p:spPr>
          <a:xfrm>
            <a:off x="7032725" y="4619250"/>
            <a:ext cx="2461500" cy="4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*Y-axes are in log-scale.</a:t>
            </a:r>
            <a:endParaRPr b="0" i="0" sz="1200" u="none" cap="none" strike="noStrike">
              <a:solidFill>
                <a:srgbClr val="000000"/>
              </a:solidFill>
              <a:latin typeface="Arial"/>
              <a:ea typeface="Arial"/>
              <a:cs typeface="Arial"/>
              <a:sym typeface="Arial"/>
            </a:endParaRPr>
          </a:p>
        </p:txBody>
      </p:sp>
      <p:sp>
        <p:nvSpPr>
          <p:cNvPr id="2345" name="Google Shape;2345;p225"/>
          <p:cNvSpPr/>
          <p:nvPr/>
        </p:nvSpPr>
        <p:spPr>
          <a:xfrm>
            <a:off x="4754800" y="722075"/>
            <a:ext cx="2186100" cy="3185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46" name="Google Shape;2346;p225"/>
          <p:cNvCxnSpPr/>
          <p:nvPr/>
        </p:nvCxnSpPr>
        <p:spPr>
          <a:xfrm flipH="1">
            <a:off x="2898050" y="3086100"/>
            <a:ext cx="1849800" cy="9900"/>
          </a:xfrm>
          <a:prstGeom prst="straightConnector1">
            <a:avLst/>
          </a:prstGeom>
          <a:noFill/>
          <a:ln cap="flat" cmpd="sng" w="19050">
            <a:solidFill>
              <a:srgbClr val="000000"/>
            </a:solidFill>
            <a:prstDash val="solid"/>
            <a:round/>
            <a:headEnd len="sm" w="sm" type="none"/>
            <a:tailEnd len="med" w="med" type="stealth"/>
          </a:ln>
        </p:spPr>
      </p:cxnSp>
      <p:sp>
        <p:nvSpPr>
          <p:cNvPr id="2347" name="Google Shape;2347;p225"/>
          <p:cNvSpPr txBox="1"/>
          <p:nvPr/>
        </p:nvSpPr>
        <p:spPr>
          <a:xfrm>
            <a:off x="384300" y="2601425"/>
            <a:ext cx="2461500" cy="1137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Considerable disparity in the in-degree distributions in the Organic RIN. </a:t>
            </a:r>
            <a:endParaRPr b="0" i="0" sz="1400" u="none" cap="none" strike="noStrike">
              <a:solidFill>
                <a:srgbClr val="FF0000"/>
              </a:solidFill>
              <a:latin typeface="Arial"/>
              <a:ea typeface="Arial"/>
              <a:cs typeface="Arial"/>
              <a:sym typeface="Arial"/>
            </a:endParaRPr>
          </a:p>
        </p:txBody>
      </p:sp>
      <p:sp>
        <p:nvSpPr>
          <p:cNvPr id="2348" name="Google Shape;2348;p225"/>
          <p:cNvSpPr/>
          <p:nvPr/>
        </p:nvSpPr>
        <p:spPr>
          <a:xfrm>
            <a:off x="6888400" y="722075"/>
            <a:ext cx="2186100" cy="3185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49" name="Google Shape;2349;p225"/>
          <p:cNvCxnSpPr/>
          <p:nvPr/>
        </p:nvCxnSpPr>
        <p:spPr>
          <a:xfrm flipH="1">
            <a:off x="2898225" y="4309100"/>
            <a:ext cx="5090400" cy="6300"/>
          </a:xfrm>
          <a:prstGeom prst="straightConnector1">
            <a:avLst/>
          </a:prstGeom>
          <a:noFill/>
          <a:ln cap="flat" cmpd="sng" w="19050">
            <a:solidFill>
              <a:srgbClr val="000000"/>
            </a:solidFill>
            <a:prstDash val="solid"/>
            <a:round/>
            <a:headEnd len="sm" w="sm" type="none"/>
            <a:tailEnd len="med" w="med" type="stealth"/>
          </a:ln>
        </p:spPr>
      </p:cxnSp>
      <p:cxnSp>
        <p:nvCxnSpPr>
          <p:cNvPr id="2350" name="Google Shape;2350;p225"/>
          <p:cNvCxnSpPr>
            <a:stCxn id="2348" idx="2"/>
          </p:cNvCxnSpPr>
          <p:nvPr/>
        </p:nvCxnSpPr>
        <p:spPr>
          <a:xfrm flipH="1">
            <a:off x="7980850" y="3907175"/>
            <a:ext cx="600" cy="397200"/>
          </a:xfrm>
          <a:prstGeom prst="straightConnector1">
            <a:avLst/>
          </a:prstGeom>
          <a:noFill/>
          <a:ln cap="flat" cmpd="sng" w="19050">
            <a:solidFill>
              <a:srgbClr val="000000"/>
            </a:solidFill>
            <a:prstDash val="solid"/>
            <a:round/>
            <a:headEnd len="sm" w="sm" type="none"/>
            <a:tailEnd len="sm" w="sm" type="none"/>
          </a:ln>
        </p:spPr>
      </p:cxnSp>
      <p:sp>
        <p:nvSpPr>
          <p:cNvPr id="2351" name="Google Shape;2351;p225"/>
          <p:cNvSpPr txBox="1"/>
          <p:nvPr/>
        </p:nvSpPr>
        <p:spPr>
          <a:xfrm>
            <a:off x="384300" y="3820625"/>
            <a:ext cx="2461500" cy="1137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Disparity further increases significantly in the Sponsored RIN.</a:t>
            </a:r>
            <a:endParaRPr b="0" i="0" sz="1400" u="none" cap="none" strike="noStrike">
              <a:solidFill>
                <a:srgbClr val="FF0000"/>
              </a:solidFill>
              <a:latin typeface="Arial"/>
              <a:ea typeface="Arial"/>
              <a:cs typeface="Arial"/>
              <a:sym typeface="Arial"/>
            </a:endParaRPr>
          </a:p>
        </p:txBody>
      </p:sp>
      <p:sp>
        <p:nvSpPr>
          <p:cNvPr id="2352" name="Google Shape;2352;p225"/>
          <p:cNvSpPr txBox="1"/>
          <p:nvPr>
            <p:ph idx="1" type="body"/>
          </p:nvPr>
        </p:nvSpPr>
        <p:spPr>
          <a:xfrm>
            <a:off x="119375" y="1081025"/>
            <a:ext cx="48810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Comparison of </a:t>
            </a:r>
            <a:r>
              <a:rPr b="1" lang="en">
                <a:solidFill>
                  <a:srgbClr val="0000FF"/>
                </a:solidFill>
              </a:rPr>
              <a:t>in-degree distributions</a:t>
            </a:r>
            <a:r>
              <a:rPr lang="en">
                <a:solidFill>
                  <a:schemeClr val="dk1"/>
                </a:solidFill>
              </a:rPr>
              <a:t> of different kind of products.</a:t>
            </a:r>
            <a:endParaRPr>
              <a:solidFill>
                <a:srgbClr val="000000"/>
              </a:solidFill>
            </a:endParaRPr>
          </a:p>
        </p:txBody>
      </p:sp>
      <p:sp>
        <p:nvSpPr>
          <p:cNvPr id="2353" name="Google Shape;2353;p2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6"/>
          <p:cNvSpPr txBox="1"/>
          <p:nvPr>
            <p:ph type="title"/>
          </p:nvPr>
        </p:nvSpPr>
        <p:spPr>
          <a:xfrm>
            <a:off x="505075" y="450150"/>
            <a:ext cx="8195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These i</a:t>
            </a:r>
            <a:r>
              <a:rPr lang="en" sz="3200"/>
              <a:t>ssues also propagate to other modes of interactions with IR algorithms.</a:t>
            </a:r>
            <a:endParaRPr sz="3200"/>
          </a:p>
        </p:txBody>
      </p:sp>
      <p:sp>
        <p:nvSpPr>
          <p:cNvPr id="516" name="Google Shape;51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Traditional search</a:t>
            </a:r>
            <a:endParaRPr/>
          </a:p>
        </p:txBody>
      </p:sp>
      <p:sp>
        <p:nvSpPr>
          <p:cNvPr id="522" name="Google Shape;522;p6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400"/>
              <a:buNone/>
            </a:pPr>
            <a:r>
              <a:t/>
            </a:r>
            <a:endParaRPr/>
          </a:p>
        </p:txBody>
      </p:sp>
      <p:pic>
        <p:nvPicPr>
          <p:cNvPr id="523" name="Google Shape;523;p67"/>
          <p:cNvPicPr preferRelativeResize="0"/>
          <p:nvPr/>
        </p:nvPicPr>
        <p:blipFill rotWithShape="1">
          <a:blip r:embed="rId3">
            <a:alphaModFix/>
          </a:blip>
          <a:srcRect b="14170" l="25726" r="2268" t="0"/>
          <a:stretch/>
        </p:blipFill>
        <p:spPr>
          <a:xfrm>
            <a:off x="284759" y="1170126"/>
            <a:ext cx="4123955" cy="2977332"/>
          </a:xfrm>
          <a:prstGeom prst="rect">
            <a:avLst/>
          </a:prstGeom>
          <a:noFill/>
          <a:ln>
            <a:noFill/>
          </a:ln>
        </p:spPr>
      </p:pic>
      <p:sp>
        <p:nvSpPr>
          <p:cNvPr id="524" name="Google Shape;52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00000"/>
              <a:buFont typeface="Arial"/>
              <a:buNone/>
            </a:pPr>
            <a:r>
              <a:rPr lang="en"/>
              <a:t>E-commerce platforms</a:t>
            </a:r>
            <a:endParaRPr/>
          </a:p>
          <a:p>
            <a:pPr indent="0" lvl="0" marL="0" rtl="0" algn="l">
              <a:lnSpc>
                <a:spcPct val="100000"/>
              </a:lnSpc>
              <a:spcBef>
                <a:spcPts val="0"/>
              </a:spcBef>
              <a:spcAft>
                <a:spcPts val="0"/>
              </a:spcAft>
              <a:buSzPct val="111111"/>
              <a:buNone/>
            </a:pPr>
            <a:r>
              <a:t/>
            </a:r>
            <a:endParaRPr/>
          </a:p>
        </p:txBody>
      </p:sp>
      <p:sp>
        <p:nvSpPr>
          <p:cNvPr id="199" name="Google Shape;199;p50"/>
          <p:cNvSpPr txBox="1"/>
          <p:nvPr>
            <p:ph idx="1" type="body"/>
          </p:nvPr>
        </p:nvSpPr>
        <p:spPr>
          <a:xfrm>
            <a:off x="144425" y="1152475"/>
            <a:ext cx="89361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Products and services are provided by multiple third parties.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Customers increasingly turning to e-commerce platforms for purchase needs.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Sellers and producers rely on e-commerce platforms for their livelihood.</a:t>
            </a:r>
            <a:endParaRPr>
              <a:solidFill>
                <a:schemeClr val="dk1"/>
              </a:solidFill>
            </a:endParaRPr>
          </a:p>
          <a:p>
            <a:pPr indent="0" lvl="0" marL="0" rtl="0" algn="l">
              <a:lnSpc>
                <a:spcPct val="150000"/>
              </a:lnSpc>
              <a:spcBef>
                <a:spcPts val="1600"/>
              </a:spcBef>
              <a:spcAft>
                <a:spcPts val="0"/>
              </a:spcAft>
              <a:buClr>
                <a:schemeClr val="dk1"/>
              </a:buClr>
              <a:buSzPts val="1800"/>
              <a:buFont typeface="Arial"/>
              <a:buNone/>
            </a:pPr>
            <a:r>
              <a:t/>
            </a:r>
            <a:endParaRPr>
              <a:solidFill>
                <a:schemeClr val="dk1"/>
              </a:solidFill>
            </a:endParaRPr>
          </a:p>
          <a:p>
            <a:pPr indent="0" lvl="0" marL="0" rtl="0" algn="l">
              <a:lnSpc>
                <a:spcPct val="150000"/>
              </a:lnSpc>
              <a:spcBef>
                <a:spcPts val="1600"/>
              </a:spcBef>
              <a:spcAft>
                <a:spcPts val="0"/>
              </a:spcAft>
              <a:buClr>
                <a:schemeClr val="dk1"/>
              </a:buClr>
              <a:buSzPts val="1800"/>
              <a:buFont typeface="Arial"/>
              <a:buNone/>
            </a:pPr>
            <a:r>
              <a:rPr lang="en">
                <a:solidFill>
                  <a:schemeClr val="dk1"/>
                </a:solidFill>
              </a:rPr>
              <a:t>                       </a:t>
            </a:r>
            <a:endParaRPr>
              <a:solidFill>
                <a:schemeClr val="dk1"/>
              </a:solidFill>
            </a:endParaRPr>
          </a:p>
          <a:p>
            <a:pPr indent="0" lvl="0" marL="0" rtl="0" algn="l">
              <a:lnSpc>
                <a:spcPct val="115000"/>
              </a:lnSpc>
              <a:spcBef>
                <a:spcPts val="1600"/>
              </a:spcBef>
              <a:spcAft>
                <a:spcPts val="1200"/>
              </a:spcAft>
              <a:buSzPts val="1800"/>
              <a:buNone/>
            </a:pPr>
            <a:r>
              <a:t/>
            </a:r>
            <a:endParaRPr/>
          </a:p>
        </p:txBody>
      </p:sp>
      <p:pic>
        <p:nvPicPr>
          <p:cNvPr id="200" name="Google Shape;200;p50"/>
          <p:cNvPicPr preferRelativeResize="0"/>
          <p:nvPr/>
        </p:nvPicPr>
        <p:blipFill rotWithShape="1">
          <a:blip r:embed="rId3">
            <a:alphaModFix/>
          </a:blip>
          <a:srcRect b="0" l="0" r="0" t="0"/>
          <a:stretch/>
        </p:blipFill>
        <p:spPr>
          <a:xfrm>
            <a:off x="72525" y="3215274"/>
            <a:ext cx="2568474" cy="1079799"/>
          </a:xfrm>
          <a:prstGeom prst="rect">
            <a:avLst/>
          </a:prstGeom>
          <a:noFill/>
          <a:ln>
            <a:noFill/>
          </a:ln>
        </p:spPr>
      </p:pic>
      <p:pic>
        <p:nvPicPr>
          <p:cNvPr id="201" name="Google Shape;201;p50"/>
          <p:cNvPicPr preferRelativeResize="0"/>
          <p:nvPr/>
        </p:nvPicPr>
        <p:blipFill rotWithShape="1">
          <a:blip r:embed="rId4">
            <a:alphaModFix/>
          </a:blip>
          <a:srcRect b="0" l="0" r="0" t="0"/>
          <a:stretch/>
        </p:blipFill>
        <p:spPr>
          <a:xfrm>
            <a:off x="2997522" y="3309576"/>
            <a:ext cx="2412677" cy="1079801"/>
          </a:xfrm>
          <a:prstGeom prst="rect">
            <a:avLst/>
          </a:prstGeom>
          <a:noFill/>
          <a:ln>
            <a:noFill/>
          </a:ln>
        </p:spPr>
      </p:pic>
      <p:pic>
        <p:nvPicPr>
          <p:cNvPr id="202" name="Google Shape;202;p50"/>
          <p:cNvPicPr preferRelativeResize="0"/>
          <p:nvPr/>
        </p:nvPicPr>
        <p:blipFill rotWithShape="1">
          <a:blip r:embed="rId5">
            <a:alphaModFix/>
          </a:blip>
          <a:srcRect b="0" l="0" r="0" t="0"/>
          <a:stretch/>
        </p:blipFill>
        <p:spPr>
          <a:xfrm>
            <a:off x="5962650" y="2914650"/>
            <a:ext cx="2857500" cy="1600200"/>
          </a:xfrm>
          <a:prstGeom prst="rect">
            <a:avLst/>
          </a:prstGeom>
          <a:noFill/>
          <a:ln>
            <a:noFill/>
          </a:ln>
        </p:spPr>
      </p:pic>
      <p:sp>
        <p:nvSpPr>
          <p:cNvPr id="203" name="Google Shape;203;p50"/>
          <p:cNvSpPr/>
          <p:nvPr/>
        </p:nvSpPr>
        <p:spPr>
          <a:xfrm>
            <a:off x="1045550" y="4536600"/>
            <a:ext cx="7206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Cambria"/>
                <a:ea typeface="Cambria"/>
                <a:cs typeface="Cambria"/>
                <a:sym typeface="Cambria"/>
              </a:rPr>
              <a:t>I </a:t>
            </a:r>
            <a:r>
              <a:rPr b="1" lang="en" sz="1800">
                <a:solidFill>
                  <a:srgbClr val="FF0000"/>
                </a:solidFill>
                <a:latin typeface="Cambria"/>
                <a:ea typeface="Cambria"/>
                <a:cs typeface="Cambria"/>
                <a:sym typeface="Cambria"/>
              </a:rPr>
              <a:t>sha</a:t>
            </a:r>
            <a:r>
              <a:rPr b="1" i="0" lang="en" sz="1800" u="none" cap="none" strike="noStrike">
                <a:solidFill>
                  <a:srgbClr val="FF0000"/>
                </a:solidFill>
                <a:latin typeface="Cambria"/>
                <a:ea typeface="Cambria"/>
                <a:cs typeface="Cambria"/>
                <a:sym typeface="Cambria"/>
              </a:rPr>
              <a:t>ll use the terms ‘</a:t>
            </a:r>
            <a:r>
              <a:rPr b="1" lang="en" sz="1800">
                <a:solidFill>
                  <a:srgbClr val="FF0000"/>
                </a:solidFill>
                <a:latin typeface="Cambria"/>
                <a:ea typeface="Cambria"/>
                <a:cs typeface="Cambria"/>
                <a:sym typeface="Cambria"/>
              </a:rPr>
              <a:t>platform</a:t>
            </a:r>
            <a:r>
              <a:rPr b="1" i="0" lang="en" sz="1800" u="none" cap="none" strike="noStrike">
                <a:solidFill>
                  <a:srgbClr val="FF0000"/>
                </a:solidFill>
                <a:latin typeface="Cambria"/>
                <a:ea typeface="Cambria"/>
                <a:cs typeface="Cambria"/>
                <a:sym typeface="Cambria"/>
              </a:rPr>
              <a:t>’ and ‘</a:t>
            </a:r>
            <a:r>
              <a:rPr b="1" lang="en" sz="1800">
                <a:solidFill>
                  <a:srgbClr val="FF0000"/>
                </a:solidFill>
                <a:latin typeface="Cambria"/>
                <a:ea typeface="Cambria"/>
                <a:cs typeface="Cambria"/>
                <a:sym typeface="Cambria"/>
              </a:rPr>
              <a:t>marketplace</a:t>
            </a:r>
            <a:r>
              <a:rPr b="1" i="0" lang="en" sz="1800" u="none" cap="none" strike="noStrike">
                <a:solidFill>
                  <a:srgbClr val="FF0000"/>
                </a:solidFill>
                <a:latin typeface="Cambria"/>
                <a:ea typeface="Cambria"/>
                <a:cs typeface="Cambria"/>
                <a:sym typeface="Cambria"/>
              </a:rPr>
              <a:t>’ interchangeably.</a:t>
            </a:r>
            <a:endParaRPr b="1" i="0" sz="1800" u="none" cap="none" strike="noStrike">
              <a:solidFill>
                <a:srgbClr val="000000"/>
              </a:solidFill>
              <a:latin typeface="Cambria"/>
              <a:ea typeface="Cambria"/>
              <a:cs typeface="Cambria"/>
              <a:sym typeface="Cambria"/>
            </a:endParaRPr>
          </a:p>
        </p:txBody>
      </p:sp>
      <p:sp>
        <p:nvSpPr>
          <p:cNvPr id="204" name="Google Shape;20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Traditional search Vs. Search through Smart Speakers</a:t>
            </a:r>
            <a:endParaRPr/>
          </a:p>
        </p:txBody>
      </p:sp>
      <p:sp>
        <p:nvSpPr>
          <p:cNvPr id="530" name="Google Shape;530;p6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400"/>
              <a:buNone/>
            </a:pPr>
            <a:r>
              <a:t/>
            </a:r>
            <a:endParaRPr/>
          </a:p>
        </p:txBody>
      </p:sp>
      <p:pic>
        <p:nvPicPr>
          <p:cNvPr id="531" name="Google Shape;531;p68"/>
          <p:cNvPicPr preferRelativeResize="0"/>
          <p:nvPr/>
        </p:nvPicPr>
        <p:blipFill rotWithShape="1">
          <a:blip r:embed="rId3">
            <a:alphaModFix/>
          </a:blip>
          <a:srcRect b="14170" l="25726" r="2268" t="0"/>
          <a:stretch/>
        </p:blipFill>
        <p:spPr>
          <a:xfrm>
            <a:off x="284759" y="1170126"/>
            <a:ext cx="4123955" cy="2977332"/>
          </a:xfrm>
          <a:prstGeom prst="rect">
            <a:avLst/>
          </a:prstGeom>
          <a:noFill/>
          <a:ln>
            <a:noFill/>
          </a:ln>
        </p:spPr>
      </p:pic>
      <p:pic>
        <p:nvPicPr>
          <p:cNvPr id="532" name="Google Shape;532;p68"/>
          <p:cNvPicPr preferRelativeResize="0"/>
          <p:nvPr/>
        </p:nvPicPr>
        <p:blipFill rotWithShape="1">
          <a:blip r:embed="rId4">
            <a:alphaModFix/>
          </a:blip>
          <a:srcRect b="0" l="0" r="0" t="0"/>
          <a:stretch/>
        </p:blipFill>
        <p:spPr>
          <a:xfrm>
            <a:off x="5347606" y="1138816"/>
            <a:ext cx="3408493" cy="3780095"/>
          </a:xfrm>
          <a:prstGeom prst="rect">
            <a:avLst/>
          </a:prstGeom>
          <a:noFill/>
          <a:ln>
            <a:noFill/>
          </a:ln>
        </p:spPr>
      </p:pic>
      <p:sp>
        <p:nvSpPr>
          <p:cNvPr id="533" name="Google Shape;53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Differences in the two modes of interaction</a:t>
            </a:r>
            <a:endParaRPr/>
          </a:p>
        </p:txBody>
      </p:sp>
      <p:sp>
        <p:nvSpPr>
          <p:cNvPr id="539" name="Google Shape;539;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Noto Sans Symbols"/>
              <a:buChar char="❖"/>
            </a:pPr>
            <a:r>
              <a:rPr lang="en">
                <a:solidFill>
                  <a:schemeClr val="dk1"/>
                </a:solidFill>
              </a:rPr>
              <a:t>Availability of choices</a:t>
            </a:r>
            <a:endParaRPr/>
          </a:p>
          <a:p>
            <a:pPr indent="0" lvl="0" marL="457200" rtl="0" algn="l">
              <a:lnSpc>
                <a:spcPct val="150000"/>
              </a:lnSpc>
              <a:spcBef>
                <a:spcPts val="0"/>
              </a:spcBef>
              <a:spcAft>
                <a:spcPts val="0"/>
              </a:spcAft>
              <a:buNone/>
            </a:pPr>
            <a:r>
              <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Font typeface="Noto Sans Symbols"/>
              <a:buChar char="❖"/>
            </a:pPr>
            <a:r>
              <a:rPr lang="en">
                <a:solidFill>
                  <a:schemeClr val="dk1"/>
                </a:solidFill>
              </a:rPr>
              <a:t>Autonomy of customers</a:t>
            </a:r>
            <a:endParaRPr>
              <a:solidFill>
                <a:schemeClr val="dk1"/>
              </a:solidFill>
            </a:endParaRPr>
          </a:p>
        </p:txBody>
      </p:sp>
      <p:sp>
        <p:nvSpPr>
          <p:cNvPr id="540" name="Google Shape;540;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41" name="Google Shape;541;p69"/>
          <p:cNvSpPr/>
          <p:nvPr/>
        </p:nvSpPr>
        <p:spPr>
          <a:xfrm>
            <a:off x="3124505" y="1326843"/>
            <a:ext cx="304800" cy="347134"/>
          </a:xfrm>
          <a:prstGeom prst="downArrow">
            <a:avLst>
              <a:gd fmla="val 50000" name="adj1"/>
              <a:gd fmla="val 50000" name="adj2"/>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2" name="Google Shape;542;p69"/>
          <p:cNvSpPr/>
          <p:nvPr/>
        </p:nvSpPr>
        <p:spPr>
          <a:xfrm>
            <a:off x="3351888" y="2567816"/>
            <a:ext cx="304800" cy="347134"/>
          </a:xfrm>
          <a:prstGeom prst="downArrow">
            <a:avLst>
              <a:gd fmla="val 50000" name="adj1"/>
              <a:gd fmla="val 50000" name="adj2"/>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 name="Google Shape;543;p69"/>
          <p:cNvSpPr txBox="1"/>
          <p:nvPr/>
        </p:nvSpPr>
        <p:spPr>
          <a:xfrm>
            <a:off x="646017" y="4022517"/>
            <a:ext cx="7727516" cy="738633"/>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Such restricted autonomy warrants the voice assistants underlying smart speakers to be more responsible.</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Disclaimer</a:t>
            </a:r>
            <a:endParaRPr/>
          </a:p>
        </p:txBody>
      </p:sp>
      <p:sp>
        <p:nvSpPr>
          <p:cNvPr id="549" name="Google Shape;549;p70"/>
          <p:cNvSpPr txBox="1"/>
          <p:nvPr>
            <p:ph idx="1" type="body"/>
          </p:nvPr>
        </p:nvSpPr>
        <p:spPr>
          <a:xfrm>
            <a:off x="311700" y="1152475"/>
            <a:ext cx="86994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We do not imply these bias / fairness concerns are intentionally induced by algorithm designers or platform organizations.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However, these biases should not go unnoticed.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Identifying and a</a:t>
            </a:r>
            <a:r>
              <a:rPr lang="en">
                <a:solidFill>
                  <a:schemeClr val="dk1"/>
                </a:solidFill>
              </a:rPr>
              <a:t>cknowledging</a:t>
            </a:r>
            <a:r>
              <a:rPr lang="en">
                <a:solidFill>
                  <a:schemeClr val="dk1"/>
                </a:solidFill>
              </a:rPr>
              <a:t> their existence is the first step toward mitigation.</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p:txBody>
      </p:sp>
      <p:sp>
        <p:nvSpPr>
          <p:cNvPr id="550" name="Google Shape;55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Disclaimer</a:t>
            </a:r>
            <a:endParaRPr/>
          </a:p>
        </p:txBody>
      </p:sp>
      <p:sp>
        <p:nvSpPr>
          <p:cNvPr id="556" name="Google Shape;556;p71"/>
          <p:cNvSpPr txBox="1"/>
          <p:nvPr>
            <p:ph idx="1" type="body"/>
          </p:nvPr>
        </p:nvSpPr>
        <p:spPr>
          <a:xfrm>
            <a:off x="311700" y="1152475"/>
            <a:ext cx="86994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We do not imply these bias / fairness concerns are intentionally induced by algorithm designers or platform organizations.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However, these biases should not go unnoticed.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Identifying and acknowledging their existence is the first step toward mitigation.</a:t>
            </a:r>
            <a:endParaRPr>
              <a:solidFill>
                <a:schemeClr val="dk1"/>
              </a:solidFill>
            </a:endParaRPr>
          </a:p>
          <a:p>
            <a:pPr indent="-342900" lvl="0" marL="457200" rtl="0" algn="l">
              <a:lnSpc>
                <a:spcPct val="150000"/>
              </a:lnSpc>
              <a:spcBef>
                <a:spcPts val="0"/>
              </a:spcBef>
              <a:spcAft>
                <a:spcPts val="0"/>
              </a:spcAft>
              <a:buClr>
                <a:srgbClr val="FF0000"/>
              </a:buClr>
              <a:buSzPts val="1800"/>
              <a:buChar char="❖"/>
            </a:pPr>
            <a:r>
              <a:rPr lang="en">
                <a:solidFill>
                  <a:srgbClr val="FF0000"/>
                </a:solidFill>
              </a:rPr>
              <a:t>Limitation: Most of the audits done are black box in nature.</a:t>
            </a:r>
            <a:endParaRPr>
              <a:solidFill>
                <a:srgbClr val="FF0000"/>
              </a:solidFill>
            </a:endParaRPr>
          </a:p>
          <a:p>
            <a:pPr indent="0" lvl="0" marL="0" rtl="0" algn="l">
              <a:lnSpc>
                <a:spcPct val="150000"/>
              </a:lnSpc>
              <a:spcBef>
                <a:spcPts val="0"/>
              </a:spcBef>
              <a:spcAft>
                <a:spcPts val="0"/>
              </a:spcAft>
              <a:buNone/>
            </a:pPr>
            <a:r>
              <a:t/>
            </a:r>
            <a:endParaRPr>
              <a:solidFill>
                <a:schemeClr val="dk1"/>
              </a:solidFill>
            </a:endParaRPr>
          </a:p>
        </p:txBody>
      </p:sp>
      <p:sp>
        <p:nvSpPr>
          <p:cNvPr id="557" name="Google Shape;557;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Disclaimer</a:t>
            </a:r>
            <a:endParaRPr/>
          </a:p>
        </p:txBody>
      </p:sp>
      <p:sp>
        <p:nvSpPr>
          <p:cNvPr id="563" name="Google Shape;563;p72"/>
          <p:cNvSpPr txBox="1"/>
          <p:nvPr>
            <p:ph idx="1" type="body"/>
          </p:nvPr>
        </p:nvSpPr>
        <p:spPr>
          <a:xfrm>
            <a:off x="311700" y="1152475"/>
            <a:ext cx="86994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We do not imply these bias / fairness concerns are intentionally induced by algorithm designers or platform organizations.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However, these biases should not go unnoticed.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Identifying and acknowledging their existence is the first step toward mitigation.</a:t>
            </a:r>
            <a:endParaRPr>
              <a:solidFill>
                <a:schemeClr val="dk1"/>
              </a:solidFill>
            </a:endParaRPr>
          </a:p>
          <a:p>
            <a:pPr indent="-342900" lvl="0" marL="457200" rtl="0" algn="l">
              <a:lnSpc>
                <a:spcPct val="150000"/>
              </a:lnSpc>
              <a:spcBef>
                <a:spcPts val="0"/>
              </a:spcBef>
              <a:spcAft>
                <a:spcPts val="0"/>
              </a:spcAft>
              <a:buClr>
                <a:srgbClr val="FF0000"/>
              </a:buClr>
              <a:buSzPts val="1800"/>
              <a:buChar char="❖"/>
            </a:pPr>
            <a:r>
              <a:rPr lang="en">
                <a:solidFill>
                  <a:srgbClr val="FF0000"/>
                </a:solidFill>
              </a:rPr>
              <a:t>Limitation: Most of the audits done are black box in nature.</a:t>
            </a:r>
            <a:endParaRPr>
              <a:solidFill>
                <a:srgbClr val="FF0000"/>
              </a:solidFill>
            </a:endParaRPr>
          </a:p>
          <a:p>
            <a:pPr indent="-342900" lvl="0" marL="457200" rtl="0" algn="l">
              <a:lnSpc>
                <a:spcPct val="150000"/>
              </a:lnSpc>
              <a:spcBef>
                <a:spcPts val="0"/>
              </a:spcBef>
              <a:spcAft>
                <a:spcPts val="0"/>
              </a:spcAft>
              <a:buClr>
                <a:srgbClr val="0000FF"/>
              </a:buClr>
              <a:buSzPts val="1800"/>
              <a:buChar char="❖"/>
            </a:pPr>
            <a:r>
              <a:rPr lang="en">
                <a:solidFill>
                  <a:srgbClr val="0000FF"/>
                </a:solidFill>
              </a:rPr>
              <a:t>Our aim: A marketplace providing level playing field to all stakeholders.</a:t>
            </a:r>
            <a:endParaRPr>
              <a:solidFill>
                <a:srgbClr val="0000FF"/>
              </a:solidFill>
            </a:endParaRPr>
          </a:p>
        </p:txBody>
      </p:sp>
      <p:sp>
        <p:nvSpPr>
          <p:cNvPr id="564" name="Google Shape;564;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 addressed in this thesis</a:t>
            </a:r>
            <a:endParaRPr/>
          </a:p>
        </p:txBody>
      </p:sp>
      <p:sp>
        <p:nvSpPr>
          <p:cNvPr id="570" name="Google Shape;570;p73"/>
          <p:cNvSpPr txBox="1"/>
          <p:nvPr/>
        </p:nvSpPr>
        <p:spPr>
          <a:xfrm>
            <a:off x="963550" y="1384275"/>
            <a:ext cx="66633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0000FF"/>
                </a:solidFill>
              </a:rPr>
              <a:t>How does one quantify bias (if any) induced by related item recommendation algorithms on e-commerce platforms?</a:t>
            </a:r>
            <a:endParaRPr i="1" sz="1800">
              <a:solidFill>
                <a:srgbClr val="0000FF"/>
              </a:solidFill>
            </a:endParaRPr>
          </a:p>
        </p:txBody>
      </p:sp>
      <p:sp>
        <p:nvSpPr>
          <p:cNvPr id="571" name="Google Shape;571;p73"/>
          <p:cNvSpPr txBox="1"/>
          <p:nvPr/>
        </p:nvSpPr>
        <p:spPr>
          <a:xfrm>
            <a:off x="963550" y="2603475"/>
            <a:ext cx="66633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0000FF"/>
                </a:solidFill>
              </a:rPr>
              <a:t>How does one generate fair related item recommendations?</a:t>
            </a:r>
            <a:endParaRPr i="1" sz="1800">
              <a:solidFill>
                <a:srgbClr val="0000FF"/>
              </a:solidFill>
            </a:endParaRPr>
          </a:p>
        </p:txBody>
      </p:sp>
      <p:sp>
        <p:nvSpPr>
          <p:cNvPr id="572" name="Google Shape;572;p73"/>
          <p:cNvSpPr txBox="1"/>
          <p:nvPr/>
        </p:nvSpPr>
        <p:spPr>
          <a:xfrm>
            <a:off x="963550" y="3594075"/>
            <a:ext cx="66633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0000FF"/>
                </a:solidFill>
              </a:rPr>
              <a:t>How fair and interpretable are the response and default action of voice assistants for e-commerce search queries?</a:t>
            </a:r>
            <a:endParaRPr i="1" sz="1800">
              <a:solidFill>
                <a:srgbClr val="0000FF"/>
              </a:solidFill>
            </a:endParaRPr>
          </a:p>
        </p:txBody>
      </p:sp>
      <p:sp>
        <p:nvSpPr>
          <p:cNvPr id="573" name="Google Shape;57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 addressed in this thesis</a:t>
            </a:r>
            <a:endParaRPr/>
          </a:p>
        </p:txBody>
      </p:sp>
      <p:sp>
        <p:nvSpPr>
          <p:cNvPr id="579" name="Google Shape;579;p74"/>
          <p:cNvSpPr txBox="1"/>
          <p:nvPr/>
        </p:nvSpPr>
        <p:spPr>
          <a:xfrm>
            <a:off x="963550" y="1384275"/>
            <a:ext cx="66633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FF0000"/>
                </a:solidFill>
              </a:rPr>
              <a:t>How does one quantify bias (if any) induced by related item recommendation algorithms on e-commerce platforms?</a:t>
            </a:r>
            <a:endParaRPr i="1" sz="1800">
              <a:solidFill>
                <a:srgbClr val="FF0000"/>
              </a:solidFill>
            </a:endParaRPr>
          </a:p>
        </p:txBody>
      </p:sp>
      <p:sp>
        <p:nvSpPr>
          <p:cNvPr id="580" name="Google Shape;580;p74"/>
          <p:cNvSpPr txBox="1"/>
          <p:nvPr/>
        </p:nvSpPr>
        <p:spPr>
          <a:xfrm>
            <a:off x="963550" y="2603475"/>
            <a:ext cx="66633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0000FF"/>
                </a:solidFill>
              </a:rPr>
              <a:t>How does one generate fair related item recommendations?</a:t>
            </a:r>
            <a:endParaRPr i="1" sz="1800">
              <a:solidFill>
                <a:srgbClr val="0000FF"/>
              </a:solidFill>
            </a:endParaRPr>
          </a:p>
        </p:txBody>
      </p:sp>
      <p:sp>
        <p:nvSpPr>
          <p:cNvPr id="581" name="Google Shape;581;p74"/>
          <p:cNvSpPr txBox="1"/>
          <p:nvPr/>
        </p:nvSpPr>
        <p:spPr>
          <a:xfrm>
            <a:off x="963550" y="3594075"/>
            <a:ext cx="66633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0000FF"/>
                </a:solidFill>
              </a:rPr>
              <a:t>How fair and interpretable are the response and default action of voice assistants for e-commerce search queries?</a:t>
            </a:r>
            <a:endParaRPr i="1" sz="1800">
              <a:solidFill>
                <a:srgbClr val="0000FF"/>
              </a:solidFill>
            </a:endParaRPr>
          </a:p>
        </p:txBody>
      </p:sp>
      <p:sp>
        <p:nvSpPr>
          <p:cNvPr id="582" name="Google Shape;582;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6" name="Shape 586"/>
        <p:cNvGrpSpPr/>
        <p:nvPr/>
      </p:nvGrpSpPr>
      <p:grpSpPr>
        <a:xfrm>
          <a:off x="0" y="0"/>
          <a:ext cx="0" cy="0"/>
          <a:chOff x="0" y="0"/>
          <a:chExt cx="0" cy="0"/>
        </a:xfrm>
      </p:grpSpPr>
      <p:sp>
        <p:nvSpPr>
          <p:cNvPr id="587" name="Google Shape;587;p75"/>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is platform important? </a:t>
            </a:r>
            <a:endParaRPr/>
          </a:p>
        </p:txBody>
      </p:sp>
      <p:pic>
        <p:nvPicPr>
          <p:cNvPr id="588" name="Google Shape;588;p75"/>
          <p:cNvPicPr preferRelativeResize="0"/>
          <p:nvPr/>
        </p:nvPicPr>
        <p:blipFill rotWithShape="1">
          <a:blip r:embed="rId3">
            <a:alphaModFix/>
          </a:blip>
          <a:srcRect b="0" l="0" r="0" t="0"/>
          <a:stretch/>
        </p:blipFill>
        <p:spPr>
          <a:xfrm>
            <a:off x="427900" y="1595075"/>
            <a:ext cx="373176" cy="474825"/>
          </a:xfrm>
          <a:prstGeom prst="rect">
            <a:avLst/>
          </a:prstGeom>
          <a:noFill/>
          <a:ln cap="flat" cmpd="sng" w="19050">
            <a:solidFill>
              <a:srgbClr val="000000"/>
            </a:solidFill>
            <a:prstDash val="solid"/>
            <a:round/>
            <a:headEnd len="sm" w="sm" type="none"/>
            <a:tailEnd len="sm" w="sm" type="none"/>
          </a:ln>
        </p:spPr>
      </p:pic>
      <p:pic>
        <p:nvPicPr>
          <p:cNvPr id="589" name="Google Shape;589;p75"/>
          <p:cNvPicPr preferRelativeResize="0"/>
          <p:nvPr/>
        </p:nvPicPr>
        <p:blipFill rotWithShape="1">
          <a:blip r:embed="rId3">
            <a:alphaModFix/>
          </a:blip>
          <a:srcRect b="0" l="0" r="0" t="0"/>
          <a:stretch/>
        </p:blipFill>
        <p:spPr>
          <a:xfrm>
            <a:off x="961300" y="1595075"/>
            <a:ext cx="373176" cy="474825"/>
          </a:xfrm>
          <a:prstGeom prst="rect">
            <a:avLst/>
          </a:prstGeom>
          <a:noFill/>
          <a:ln cap="flat" cmpd="sng" w="19050">
            <a:solidFill>
              <a:srgbClr val="000000"/>
            </a:solidFill>
            <a:prstDash val="solid"/>
            <a:round/>
            <a:headEnd len="sm" w="sm" type="none"/>
            <a:tailEnd len="sm" w="sm" type="none"/>
          </a:ln>
        </p:spPr>
      </p:pic>
      <p:pic>
        <p:nvPicPr>
          <p:cNvPr id="590" name="Google Shape;590;p75"/>
          <p:cNvPicPr preferRelativeResize="0"/>
          <p:nvPr/>
        </p:nvPicPr>
        <p:blipFill rotWithShape="1">
          <a:blip r:embed="rId3">
            <a:alphaModFix/>
          </a:blip>
          <a:srcRect b="0" l="0" r="0" t="0"/>
          <a:stretch/>
        </p:blipFill>
        <p:spPr>
          <a:xfrm>
            <a:off x="427900" y="2204675"/>
            <a:ext cx="373176" cy="474825"/>
          </a:xfrm>
          <a:prstGeom prst="rect">
            <a:avLst/>
          </a:prstGeom>
          <a:noFill/>
          <a:ln cap="flat" cmpd="sng" w="19050">
            <a:solidFill>
              <a:srgbClr val="000000"/>
            </a:solidFill>
            <a:prstDash val="solid"/>
            <a:round/>
            <a:headEnd len="sm" w="sm" type="none"/>
            <a:tailEnd len="sm" w="sm" type="none"/>
          </a:ln>
        </p:spPr>
      </p:pic>
      <p:pic>
        <p:nvPicPr>
          <p:cNvPr id="591" name="Google Shape;591;p75"/>
          <p:cNvPicPr preferRelativeResize="0"/>
          <p:nvPr/>
        </p:nvPicPr>
        <p:blipFill rotWithShape="1">
          <a:blip r:embed="rId3">
            <a:alphaModFix/>
          </a:blip>
          <a:srcRect b="0" l="0" r="0" t="0"/>
          <a:stretch/>
        </p:blipFill>
        <p:spPr>
          <a:xfrm>
            <a:off x="961300" y="2204675"/>
            <a:ext cx="373176" cy="474825"/>
          </a:xfrm>
          <a:prstGeom prst="rect">
            <a:avLst/>
          </a:prstGeom>
          <a:noFill/>
          <a:ln cap="flat" cmpd="sng" w="19050">
            <a:solidFill>
              <a:srgbClr val="000000"/>
            </a:solidFill>
            <a:prstDash val="solid"/>
            <a:round/>
            <a:headEnd len="sm" w="sm" type="none"/>
            <a:tailEnd len="sm" w="sm" type="none"/>
          </a:ln>
        </p:spPr>
      </p:pic>
      <p:pic>
        <p:nvPicPr>
          <p:cNvPr id="592" name="Google Shape;592;p75"/>
          <p:cNvPicPr preferRelativeResize="0"/>
          <p:nvPr/>
        </p:nvPicPr>
        <p:blipFill rotWithShape="1">
          <a:blip r:embed="rId3">
            <a:alphaModFix/>
          </a:blip>
          <a:srcRect b="0" l="0" r="0" t="0"/>
          <a:stretch/>
        </p:blipFill>
        <p:spPr>
          <a:xfrm>
            <a:off x="427900" y="2814275"/>
            <a:ext cx="373176" cy="474825"/>
          </a:xfrm>
          <a:prstGeom prst="rect">
            <a:avLst/>
          </a:prstGeom>
          <a:noFill/>
          <a:ln cap="flat" cmpd="sng" w="19050">
            <a:solidFill>
              <a:srgbClr val="000000"/>
            </a:solidFill>
            <a:prstDash val="solid"/>
            <a:round/>
            <a:headEnd len="sm" w="sm" type="none"/>
            <a:tailEnd len="sm" w="sm" type="none"/>
          </a:ln>
        </p:spPr>
      </p:pic>
      <p:pic>
        <p:nvPicPr>
          <p:cNvPr id="593" name="Google Shape;593;p75"/>
          <p:cNvPicPr preferRelativeResize="0"/>
          <p:nvPr/>
        </p:nvPicPr>
        <p:blipFill rotWithShape="1">
          <a:blip r:embed="rId3">
            <a:alphaModFix/>
          </a:blip>
          <a:srcRect b="0" l="0" r="0" t="0"/>
          <a:stretch/>
        </p:blipFill>
        <p:spPr>
          <a:xfrm>
            <a:off x="961300" y="2814275"/>
            <a:ext cx="373176" cy="474825"/>
          </a:xfrm>
          <a:prstGeom prst="rect">
            <a:avLst/>
          </a:prstGeom>
          <a:noFill/>
          <a:ln cap="flat" cmpd="sng" w="19050">
            <a:solidFill>
              <a:srgbClr val="000000"/>
            </a:solidFill>
            <a:prstDash val="solid"/>
            <a:round/>
            <a:headEnd len="sm" w="sm" type="none"/>
            <a:tailEnd len="sm" w="sm" type="none"/>
          </a:ln>
        </p:spPr>
      </p:pic>
      <p:pic>
        <p:nvPicPr>
          <p:cNvPr id="594" name="Google Shape;594;p75"/>
          <p:cNvPicPr preferRelativeResize="0"/>
          <p:nvPr/>
        </p:nvPicPr>
        <p:blipFill rotWithShape="1">
          <a:blip r:embed="rId3">
            <a:alphaModFix/>
          </a:blip>
          <a:srcRect b="0" l="0" r="0" t="0"/>
          <a:stretch/>
        </p:blipFill>
        <p:spPr>
          <a:xfrm>
            <a:off x="7743100" y="1595075"/>
            <a:ext cx="373176" cy="474825"/>
          </a:xfrm>
          <a:prstGeom prst="rect">
            <a:avLst/>
          </a:prstGeom>
          <a:noFill/>
          <a:ln cap="flat" cmpd="sng" w="19050">
            <a:solidFill>
              <a:srgbClr val="000000"/>
            </a:solidFill>
            <a:prstDash val="solid"/>
            <a:round/>
            <a:headEnd len="sm" w="sm" type="none"/>
            <a:tailEnd len="sm" w="sm" type="none"/>
          </a:ln>
        </p:spPr>
      </p:pic>
      <p:pic>
        <p:nvPicPr>
          <p:cNvPr id="595" name="Google Shape;595;p75"/>
          <p:cNvPicPr preferRelativeResize="0"/>
          <p:nvPr/>
        </p:nvPicPr>
        <p:blipFill rotWithShape="1">
          <a:blip r:embed="rId3">
            <a:alphaModFix/>
          </a:blip>
          <a:srcRect b="0" l="0" r="0" t="0"/>
          <a:stretch/>
        </p:blipFill>
        <p:spPr>
          <a:xfrm>
            <a:off x="8276500" y="1595075"/>
            <a:ext cx="373176" cy="474825"/>
          </a:xfrm>
          <a:prstGeom prst="rect">
            <a:avLst/>
          </a:prstGeom>
          <a:noFill/>
          <a:ln cap="flat" cmpd="sng" w="19050">
            <a:solidFill>
              <a:srgbClr val="000000"/>
            </a:solidFill>
            <a:prstDash val="solid"/>
            <a:round/>
            <a:headEnd len="sm" w="sm" type="none"/>
            <a:tailEnd len="sm" w="sm" type="none"/>
          </a:ln>
        </p:spPr>
      </p:pic>
      <p:pic>
        <p:nvPicPr>
          <p:cNvPr id="596" name="Google Shape;596;p75"/>
          <p:cNvPicPr preferRelativeResize="0"/>
          <p:nvPr/>
        </p:nvPicPr>
        <p:blipFill rotWithShape="1">
          <a:blip r:embed="rId3">
            <a:alphaModFix/>
          </a:blip>
          <a:srcRect b="0" l="0" r="0" t="0"/>
          <a:stretch/>
        </p:blipFill>
        <p:spPr>
          <a:xfrm>
            <a:off x="7743100" y="2204675"/>
            <a:ext cx="373176" cy="474825"/>
          </a:xfrm>
          <a:prstGeom prst="rect">
            <a:avLst/>
          </a:prstGeom>
          <a:noFill/>
          <a:ln cap="flat" cmpd="sng" w="19050">
            <a:solidFill>
              <a:srgbClr val="000000"/>
            </a:solidFill>
            <a:prstDash val="solid"/>
            <a:round/>
            <a:headEnd len="sm" w="sm" type="none"/>
            <a:tailEnd len="sm" w="sm" type="none"/>
          </a:ln>
        </p:spPr>
      </p:pic>
      <p:pic>
        <p:nvPicPr>
          <p:cNvPr id="597" name="Google Shape;597;p75"/>
          <p:cNvPicPr preferRelativeResize="0"/>
          <p:nvPr/>
        </p:nvPicPr>
        <p:blipFill rotWithShape="1">
          <a:blip r:embed="rId3">
            <a:alphaModFix/>
          </a:blip>
          <a:srcRect b="0" l="0" r="0" t="0"/>
          <a:stretch/>
        </p:blipFill>
        <p:spPr>
          <a:xfrm>
            <a:off x="8276500" y="2204675"/>
            <a:ext cx="373176" cy="474825"/>
          </a:xfrm>
          <a:prstGeom prst="rect">
            <a:avLst/>
          </a:prstGeom>
          <a:noFill/>
          <a:ln cap="flat" cmpd="sng" w="19050">
            <a:solidFill>
              <a:srgbClr val="000000"/>
            </a:solidFill>
            <a:prstDash val="solid"/>
            <a:round/>
            <a:headEnd len="sm" w="sm" type="none"/>
            <a:tailEnd len="sm" w="sm" type="none"/>
          </a:ln>
        </p:spPr>
      </p:pic>
      <p:pic>
        <p:nvPicPr>
          <p:cNvPr id="598" name="Google Shape;598;p75"/>
          <p:cNvPicPr preferRelativeResize="0"/>
          <p:nvPr/>
        </p:nvPicPr>
        <p:blipFill rotWithShape="1">
          <a:blip r:embed="rId3">
            <a:alphaModFix/>
          </a:blip>
          <a:srcRect b="0" l="0" r="0" t="0"/>
          <a:stretch/>
        </p:blipFill>
        <p:spPr>
          <a:xfrm>
            <a:off x="7743100" y="2814275"/>
            <a:ext cx="373176" cy="474825"/>
          </a:xfrm>
          <a:prstGeom prst="rect">
            <a:avLst/>
          </a:prstGeom>
          <a:noFill/>
          <a:ln cap="flat" cmpd="sng" w="19050">
            <a:solidFill>
              <a:srgbClr val="000000"/>
            </a:solidFill>
            <a:prstDash val="solid"/>
            <a:round/>
            <a:headEnd len="sm" w="sm" type="none"/>
            <a:tailEnd len="sm" w="sm" type="none"/>
          </a:ln>
        </p:spPr>
      </p:pic>
      <p:pic>
        <p:nvPicPr>
          <p:cNvPr id="599" name="Google Shape;599;p75"/>
          <p:cNvPicPr preferRelativeResize="0"/>
          <p:nvPr/>
        </p:nvPicPr>
        <p:blipFill rotWithShape="1">
          <a:blip r:embed="rId3">
            <a:alphaModFix/>
          </a:blip>
          <a:srcRect b="0" l="0" r="0" t="0"/>
          <a:stretch/>
        </p:blipFill>
        <p:spPr>
          <a:xfrm>
            <a:off x="8276500" y="2814275"/>
            <a:ext cx="373176" cy="474825"/>
          </a:xfrm>
          <a:prstGeom prst="rect">
            <a:avLst/>
          </a:prstGeom>
          <a:noFill/>
          <a:ln cap="flat" cmpd="sng" w="19050">
            <a:solidFill>
              <a:srgbClr val="000000"/>
            </a:solidFill>
            <a:prstDash val="solid"/>
            <a:round/>
            <a:headEnd len="sm" w="sm" type="none"/>
            <a:tailEnd len="sm" w="sm" type="none"/>
          </a:ln>
        </p:spPr>
      </p:pic>
      <p:pic>
        <p:nvPicPr>
          <p:cNvPr id="600" name="Google Shape;600;p75"/>
          <p:cNvPicPr preferRelativeResize="0"/>
          <p:nvPr/>
        </p:nvPicPr>
        <p:blipFill rotWithShape="1">
          <a:blip r:embed="rId3">
            <a:alphaModFix/>
          </a:blip>
          <a:srcRect b="0" l="0" r="0" t="0"/>
          <a:stretch/>
        </p:blipFill>
        <p:spPr>
          <a:xfrm>
            <a:off x="7743100" y="3423875"/>
            <a:ext cx="373176" cy="474825"/>
          </a:xfrm>
          <a:prstGeom prst="rect">
            <a:avLst/>
          </a:prstGeom>
          <a:noFill/>
          <a:ln cap="flat" cmpd="sng" w="19050">
            <a:solidFill>
              <a:srgbClr val="000000"/>
            </a:solidFill>
            <a:prstDash val="solid"/>
            <a:round/>
            <a:headEnd len="sm" w="sm" type="none"/>
            <a:tailEnd len="sm" w="sm" type="none"/>
          </a:ln>
        </p:spPr>
      </p:pic>
      <p:pic>
        <p:nvPicPr>
          <p:cNvPr id="601" name="Google Shape;601;p75"/>
          <p:cNvPicPr preferRelativeResize="0"/>
          <p:nvPr/>
        </p:nvPicPr>
        <p:blipFill rotWithShape="1">
          <a:blip r:embed="rId3">
            <a:alphaModFix/>
          </a:blip>
          <a:srcRect b="0" l="0" r="0" t="0"/>
          <a:stretch/>
        </p:blipFill>
        <p:spPr>
          <a:xfrm>
            <a:off x="8276500" y="3423875"/>
            <a:ext cx="373176" cy="474825"/>
          </a:xfrm>
          <a:prstGeom prst="rect">
            <a:avLst/>
          </a:prstGeom>
          <a:noFill/>
          <a:ln cap="flat" cmpd="sng" w="19050">
            <a:solidFill>
              <a:srgbClr val="000000"/>
            </a:solidFill>
            <a:prstDash val="solid"/>
            <a:round/>
            <a:headEnd len="sm" w="sm" type="none"/>
            <a:tailEnd len="sm" w="sm" type="none"/>
          </a:ln>
        </p:spPr>
      </p:pic>
      <p:sp>
        <p:nvSpPr>
          <p:cNvPr id="602" name="Google Shape;602;p75"/>
          <p:cNvSpPr txBox="1"/>
          <p:nvPr/>
        </p:nvSpPr>
        <p:spPr>
          <a:xfrm>
            <a:off x="207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Sellers</a:t>
            </a:r>
            <a:endParaRPr b="1" i="0" sz="1400" u="none" cap="none" strike="noStrike">
              <a:solidFill>
                <a:srgbClr val="000000"/>
              </a:solidFill>
              <a:latin typeface="Arial"/>
              <a:ea typeface="Arial"/>
              <a:cs typeface="Arial"/>
              <a:sym typeface="Arial"/>
            </a:endParaRPr>
          </a:p>
        </p:txBody>
      </p:sp>
      <p:sp>
        <p:nvSpPr>
          <p:cNvPr id="603" name="Google Shape;603;p75"/>
          <p:cNvSpPr txBox="1"/>
          <p:nvPr/>
        </p:nvSpPr>
        <p:spPr>
          <a:xfrm>
            <a:off x="7446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604" name="Google Shape;604;p75"/>
          <p:cNvSpPr/>
          <p:nvPr/>
        </p:nvSpPr>
        <p:spPr>
          <a:xfrm>
            <a:off x="19753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75"/>
          <p:cNvSpPr/>
          <p:nvPr/>
        </p:nvSpPr>
        <p:spPr>
          <a:xfrm>
            <a:off x="25849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75"/>
          <p:cNvSpPr/>
          <p:nvPr/>
        </p:nvSpPr>
        <p:spPr>
          <a:xfrm>
            <a:off x="19753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5"/>
          <p:cNvSpPr/>
          <p:nvPr/>
        </p:nvSpPr>
        <p:spPr>
          <a:xfrm>
            <a:off x="25849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5"/>
          <p:cNvSpPr/>
          <p:nvPr/>
        </p:nvSpPr>
        <p:spPr>
          <a:xfrm>
            <a:off x="19753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5"/>
          <p:cNvSpPr/>
          <p:nvPr/>
        </p:nvSpPr>
        <p:spPr>
          <a:xfrm>
            <a:off x="25849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5"/>
          <p:cNvSpPr/>
          <p:nvPr/>
        </p:nvSpPr>
        <p:spPr>
          <a:xfrm>
            <a:off x="1975350" y="3414350"/>
            <a:ext cx="455100" cy="400200"/>
          </a:xfrm>
          <a:prstGeom prst="snip1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5"/>
          <p:cNvSpPr/>
          <p:nvPr/>
        </p:nvSpPr>
        <p:spPr>
          <a:xfrm>
            <a:off x="2584950" y="3414350"/>
            <a:ext cx="455100" cy="400200"/>
          </a:xfrm>
          <a:prstGeom prst="snip1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5"/>
          <p:cNvSpPr txBox="1"/>
          <p:nvPr/>
        </p:nvSpPr>
        <p:spPr>
          <a:xfrm>
            <a:off x="18079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Products</a:t>
            </a:r>
            <a:endParaRPr b="1" i="0" sz="1400" u="none" cap="none" strike="noStrike">
              <a:solidFill>
                <a:srgbClr val="000000"/>
              </a:solidFill>
              <a:latin typeface="Arial"/>
              <a:ea typeface="Arial"/>
              <a:cs typeface="Arial"/>
              <a:sym typeface="Arial"/>
            </a:endParaRPr>
          </a:p>
        </p:txBody>
      </p:sp>
      <p:sp>
        <p:nvSpPr>
          <p:cNvPr id="613" name="Google Shape;613;p75"/>
          <p:cNvSpPr txBox="1"/>
          <p:nvPr/>
        </p:nvSpPr>
        <p:spPr>
          <a:xfrm>
            <a:off x="3184275" y="4171225"/>
            <a:ext cx="4421400" cy="8004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rPr>
              <a:t>PLATFORM</a:t>
            </a:r>
            <a:r>
              <a:rPr b="1" i="0" lang="en" sz="1300" u="none" cap="none" strike="noStrike">
                <a:solidFill>
                  <a:srgbClr val="000000"/>
                </a:solidFill>
                <a:latin typeface="Arial"/>
                <a:ea typeface="Arial"/>
                <a:cs typeface="Arial"/>
                <a:sym typeface="Arial"/>
              </a:rPr>
              <a:t>: </a:t>
            </a:r>
            <a:r>
              <a:rPr b="1" i="0" lang="en" sz="1300" u="none" cap="none" strike="noStrike">
                <a:solidFill>
                  <a:srgbClr val="FF0000"/>
                </a:solidFill>
                <a:latin typeface="Arial"/>
                <a:ea typeface="Arial"/>
                <a:cs typeface="Arial"/>
                <a:sym typeface="Arial"/>
              </a:rPr>
              <a:t>Emergence of PLs</a:t>
            </a:r>
            <a:r>
              <a:rPr b="1" i="0" lang="en" sz="1300" u="none" cap="none" strike="noStrike">
                <a:solidFill>
                  <a:srgbClr val="000000"/>
                </a:solidFill>
                <a:latin typeface="Arial"/>
                <a:ea typeface="Arial"/>
                <a:cs typeface="Arial"/>
                <a:sym typeface="Arial"/>
              </a:rPr>
              <a:t> </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14" name="Google Shape;614;p75"/>
          <p:cNvSpPr/>
          <p:nvPr/>
        </p:nvSpPr>
        <p:spPr>
          <a:xfrm>
            <a:off x="4210775" y="1773475"/>
            <a:ext cx="2043600" cy="1740900"/>
          </a:xfrm>
          <a:prstGeom prst="cube">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5"/>
          <p:cNvSpPr txBox="1"/>
          <p:nvPr/>
        </p:nvSpPr>
        <p:spPr>
          <a:xfrm>
            <a:off x="4038151" y="2482725"/>
            <a:ext cx="18600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Search</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Recommendation</a:t>
            </a:r>
            <a:endParaRPr b="0" i="0" sz="1100" u="none" cap="none" strike="noStrike">
              <a:solidFill>
                <a:schemeClr val="lt1"/>
              </a:solidFill>
              <a:latin typeface="Arial"/>
              <a:ea typeface="Arial"/>
              <a:cs typeface="Arial"/>
              <a:sym typeface="Arial"/>
            </a:endParaRPr>
          </a:p>
        </p:txBody>
      </p:sp>
      <p:sp>
        <p:nvSpPr>
          <p:cNvPr id="616" name="Google Shape;616;p75"/>
          <p:cNvSpPr/>
          <p:nvPr/>
        </p:nvSpPr>
        <p:spPr>
          <a:xfrm flipH="1">
            <a:off x="5232575" y="3514375"/>
            <a:ext cx="312300" cy="656700"/>
          </a:xfrm>
          <a:prstGeom prst="upArrow">
            <a:avLst>
              <a:gd fmla="val 50000" name="adj1"/>
              <a:gd fmla="val 50000" name="adj2"/>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75"/>
          <p:cNvSpPr/>
          <p:nvPr/>
        </p:nvSpPr>
        <p:spPr>
          <a:xfrm flipH="1">
            <a:off x="2354175" y="3839600"/>
            <a:ext cx="830100" cy="656700"/>
          </a:xfrm>
          <a:prstGeom prst="bentUpArrow">
            <a:avLst>
              <a:gd fmla="val 25000" name="adj1"/>
              <a:gd fmla="val 25000" name="adj2"/>
              <a:gd fmla="val 25000" name="adj3"/>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75"/>
          <p:cNvSpPr txBox="1"/>
          <p:nvPr/>
        </p:nvSpPr>
        <p:spPr>
          <a:xfrm>
            <a:off x="5261500" y="179150"/>
            <a:ext cx="38016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0000"/>
                </a:solidFill>
                <a:latin typeface="Arial"/>
                <a:ea typeface="Arial"/>
                <a:cs typeface="Arial"/>
                <a:sym typeface="Arial"/>
              </a:rPr>
              <a:t>PRIVATE LABEL PRODUCTS (PLs</a:t>
            </a:r>
            <a:r>
              <a:rPr b="1" i="0" lang="en" sz="1800" u="none" cap="none" strike="noStrike">
                <a:solidFill>
                  <a:srgbClr val="FF0000"/>
                </a:solidFill>
                <a:latin typeface="Arial"/>
                <a:ea typeface="Arial"/>
                <a:cs typeface="Arial"/>
                <a:sym typeface="Arial"/>
              </a:rPr>
              <a:t>)</a:t>
            </a:r>
            <a:endParaRPr b="1" i="0" sz="1800" u="none" cap="none" strike="noStrike">
              <a:solidFill>
                <a:srgbClr val="FF0000"/>
              </a:solidFill>
              <a:latin typeface="Arial"/>
              <a:ea typeface="Arial"/>
              <a:cs typeface="Arial"/>
              <a:sym typeface="Arial"/>
            </a:endParaRPr>
          </a:p>
        </p:txBody>
      </p:sp>
      <p:sp>
        <p:nvSpPr>
          <p:cNvPr id="619" name="Google Shape;619;p75"/>
          <p:cNvSpPr txBox="1"/>
          <p:nvPr/>
        </p:nvSpPr>
        <p:spPr>
          <a:xfrm>
            <a:off x="1764775" y="4004200"/>
            <a:ext cx="5556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0000"/>
                </a:solidFill>
                <a:latin typeface="Arial"/>
                <a:ea typeface="Arial"/>
                <a:cs typeface="Arial"/>
                <a:sym typeface="Arial"/>
              </a:rPr>
              <a:t>PLs</a:t>
            </a:r>
            <a:endParaRPr b="1" i="0" sz="1100" u="none" cap="none" strike="noStrike">
              <a:solidFill>
                <a:srgbClr val="FF0000"/>
              </a:solidFill>
              <a:latin typeface="Arial"/>
              <a:ea typeface="Arial"/>
              <a:cs typeface="Arial"/>
              <a:sym typeface="Arial"/>
            </a:endParaRPr>
          </a:p>
        </p:txBody>
      </p:sp>
      <p:pic>
        <p:nvPicPr>
          <p:cNvPr id="620" name="Google Shape;620;p75"/>
          <p:cNvPicPr preferRelativeResize="0"/>
          <p:nvPr/>
        </p:nvPicPr>
        <p:blipFill rotWithShape="1">
          <a:blip r:embed="rId3">
            <a:alphaModFix/>
          </a:blip>
          <a:srcRect b="0" l="0" r="0" t="0"/>
          <a:stretch/>
        </p:blipFill>
        <p:spPr>
          <a:xfrm>
            <a:off x="427900" y="3423875"/>
            <a:ext cx="373176" cy="474825"/>
          </a:xfrm>
          <a:prstGeom prst="rect">
            <a:avLst/>
          </a:prstGeom>
          <a:noFill/>
          <a:ln cap="flat" cmpd="sng" w="19050">
            <a:solidFill>
              <a:srgbClr val="000000"/>
            </a:solidFill>
            <a:prstDash val="solid"/>
            <a:round/>
            <a:headEnd len="sm" w="sm" type="none"/>
            <a:tailEnd len="sm" w="sm" type="none"/>
          </a:ln>
        </p:spPr>
      </p:pic>
      <p:pic>
        <p:nvPicPr>
          <p:cNvPr id="621" name="Google Shape;621;p75"/>
          <p:cNvPicPr preferRelativeResize="0"/>
          <p:nvPr/>
        </p:nvPicPr>
        <p:blipFill rotWithShape="1">
          <a:blip r:embed="rId3">
            <a:alphaModFix/>
          </a:blip>
          <a:srcRect b="0" l="0" r="0" t="0"/>
          <a:stretch/>
        </p:blipFill>
        <p:spPr>
          <a:xfrm>
            <a:off x="961300" y="3423875"/>
            <a:ext cx="373176" cy="474825"/>
          </a:xfrm>
          <a:prstGeom prst="rect">
            <a:avLst/>
          </a:prstGeom>
          <a:noFill/>
          <a:ln cap="flat" cmpd="sng" w="19050">
            <a:solidFill>
              <a:srgbClr val="000000"/>
            </a:solidFill>
            <a:prstDash val="solid"/>
            <a:round/>
            <a:headEnd len="sm" w="sm" type="none"/>
            <a:tailEnd len="sm" w="sm" type="none"/>
          </a:ln>
        </p:spPr>
      </p:pic>
      <p:sp>
        <p:nvSpPr>
          <p:cNvPr id="622" name="Google Shape;622;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This study</a:t>
            </a:r>
            <a:endParaRPr/>
          </a:p>
        </p:txBody>
      </p:sp>
      <p:sp>
        <p:nvSpPr>
          <p:cNvPr id="628" name="Google Shape;628;p76"/>
          <p:cNvSpPr txBox="1"/>
          <p:nvPr>
            <p:ph idx="1" type="body"/>
          </p:nvPr>
        </p:nvSpPr>
        <p:spPr>
          <a:xfrm>
            <a:off x="311700" y="1152475"/>
            <a:ext cx="8896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This is the first systematic audit of the Amazon ecosystem</a:t>
            </a:r>
            <a:endParaRPr>
              <a:solidFill>
                <a:srgbClr val="000000"/>
              </a:solidFill>
            </a:endParaRPr>
          </a:p>
          <a:p>
            <a:pPr indent="-342900" lvl="1" marL="914400" rtl="0" algn="l">
              <a:lnSpc>
                <a:spcPct val="150000"/>
              </a:lnSpc>
              <a:spcBef>
                <a:spcPts val="0"/>
              </a:spcBef>
              <a:spcAft>
                <a:spcPts val="0"/>
              </a:spcAft>
              <a:buClr>
                <a:srgbClr val="FF0000"/>
              </a:buClr>
              <a:buSzPts val="1800"/>
              <a:buChar char="➢"/>
            </a:pPr>
            <a:r>
              <a:rPr b="1" lang="en" sz="1800">
                <a:solidFill>
                  <a:srgbClr val="FF0000"/>
                </a:solidFill>
              </a:rPr>
              <a:t>Related item recommendations on Amazon</a:t>
            </a:r>
            <a:endParaRPr b="1" sz="1800">
              <a:solidFill>
                <a:srgbClr val="FF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We propose a number of network centric measures to quantify biases</a:t>
            </a:r>
            <a:endParaRPr>
              <a:solidFill>
                <a:srgbClr val="000000"/>
              </a:solidFill>
            </a:endParaRPr>
          </a:p>
          <a:p>
            <a:pPr indent="-342900" lvl="1" marL="914400" rtl="0" algn="l">
              <a:lnSpc>
                <a:spcPct val="150000"/>
              </a:lnSpc>
              <a:spcBef>
                <a:spcPts val="0"/>
              </a:spcBef>
              <a:spcAft>
                <a:spcPts val="0"/>
              </a:spcAft>
              <a:buClr>
                <a:srgbClr val="FF0000"/>
              </a:buClr>
              <a:buSzPts val="1800"/>
              <a:buChar char="➢"/>
            </a:pPr>
            <a:r>
              <a:rPr b="1" lang="en" sz="1800">
                <a:solidFill>
                  <a:srgbClr val="FF0000"/>
                </a:solidFill>
              </a:rPr>
              <a:t>Toward Amazon private label products</a:t>
            </a:r>
            <a:endParaRPr b="1" sz="1800">
              <a:solidFill>
                <a:srgbClr val="FF0000"/>
              </a:solidFill>
            </a:endParaRPr>
          </a:p>
        </p:txBody>
      </p:sp>
      <p:sp>
        <p:nvSpPr>
          <p:cNvPr id="629" name="Google Shape;629;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dk1"/>
                </a:solidFill>
              </a:rPr>
              <a:t>Related </a:t>
            </a:r>
            <a:r>
              <a:rPr lang="en"/>
              <a:t>i</a:t>
            </a:r>
            <a:r>
              <a:rPr lang="en">
                <a:solidFill>
                  <a:schemeClr val="dk1"/>
                </a:solidFill>
              </a:rPr>
              <a:t>tem </a:t>
            </a:r>
            <a:r>
              <a:rPr lang="en"/>
              <a:t>r</a:t>
            </a:r>
            <a:r>
              <a:rPr lang="en">
                <a:solidFill>
                  <a:schemeClr val="dk1"/>
                </a:solidFill>
              </a:rPr>
              <a:t>ecommendations (RIRs) on Amazon</a:t>
            </a:r>
            <a:endParaRPr>
              <a:solidFill>
                <a:schemeClr val="dk1"/>
              </a:solidFill>
            </a:endParaRPr>
          </a:p>
        </p:txBody>
      </p:sp>
      <p:sp>
        <p:nvSpPr>
          <p:cNvPr id="635" name="Google Shape;635;p77"/>
          <p:cNvSpPr txBox="1"/>
          <p:nvPr/>
        </p:nvSpPr>
        <p:spPr>
          <a:xfrm>
            <a:off x="6868175" y="4784175"/>
            <a:ext cx="5240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*Screenshot taken from Amazon.in.</a:t>
            </a:r>
            <a:endParaRPr b="0" i="0" sz="800" u="none" cap="none" strike="noStrike">
              <a:solidFill>
                <a:srgbClr val="000000"/>
              </a:solidFill>
              <a:latin typeface="Arial"/>
              <a:ea typeface="Arial"/>
              <a:cs typeface="Arial"/>
              <a:sym typeface="Arial"/>
            </a:endParaRPr>
          </a:p>
        </p:txBody>
      </p:sp>
      <p:pic>
        <p:nvPicPr>
          <p:cNvPr id="636" name="Google Shape;636;p77"/>
          <p:cNvPicPr preferRelativeResize="0"/>
          <p:nvPr/>
        </p:nvPicPr>
        <p:blipFill rotWithShape="1">
          <a:blip r:embed="rId3">
            <a:alphaModFix/>
          </a:blip>
          <a:srcRect b="0" l="0" r="0" t="0"/>
          <a:stretch/>
        </p:blipFill>
        <p:spPr>
          <a:xfrm>
            <a:off x="3481677" y="1132764"/>
            <a:ext cx="5489305" cy="3219166"/>
          </a:xfrm>
          <a:prstGeom prst="rect">
            <a:avLst/>
          </a:prstGeom>
          <a:noFill/>
          <a:ln>
            <a:noFill/>
          </a:ln>
        </p:spPr>
      </p:pic>
      <p:sp>
        <p:nvSpPr>
          <p:cNvPr id="637" name="Google Shape;637;p77"/>
          <p:cNvSpPr/>
          <p:nvPr/>
        </p:nvSpPr>
        <p:spPr>
          <a:xfrm>
            <a:off x="3514084" y="1078173"/>
            <a:ext cx="2142600" cy="302700"/>
          </a:xfrm>
          <a:prstGeom prst="rect">
            <a:avLst/>
          </a:prstGeom>
          <a:solidFill>
            <a:srgbClr val="00FF0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7"/>
          <p:cNvSpPr/>
          <p:nvPr/>
        </p:nvSpPr>
        <p:spPr>
          <a:xfrm>
            <a:off x="3514084" y="2719850"/>
            <a:ext cx="2299800" cy="270300"/>
          </a:xfrm>
          <a:prstGeom prst="rect">
            <a:avLst/>
          </a:prstGeom>
          <a:solidFill>
            <a:srgbClr val="00FF0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9" name="Google Shape;639;p77"/>
          <p:cNvCxnSpPr>
            <a:stCxn id="637" idx="1"/>
          </p:cNvCxnSpPr>
          <p:nvPr/>
        </p:nvCxnSpPr>
        <p:spPr>
          <a:xfrm flipH="1">
            <a:off x="2171284" y="1229523"/>
            <a:ext cx="1342800" cy="910200"/>
          </a:xfrm>
          <a:prstGeom prst="straightConnector1">
            <a:avLst/>
          </a:prstGeom>
          <a:noFill/>
          <a:ln cap="flat" cmpd="sng" w="28575">
            <a:solidFill>
              <a:srgbClr val="000000"/>
            </a:solidFill>
            <a:prstDash val="solid"/>
            <a:round/>
            <a:headEnd len="sm" w="sm" type="none"/>
            <a:tailEnd len="med" w="med" type="triangle"/>
          </a:ln>
        </p:spPr>
      </p:cxnSp>
      <p:sp>
        <p:nvSpPr>
          <p:cNvPr id="640" name="Google Shape;640;p77"/>
          <p:cNvSpPr txBox="1"/>
          <p:nvPr/>
        </p:nvSpPr>
        <p:spPr>
          <a:xfrm>
            <a:off x="278595" y="2077899"/>
            <a:ext cx="2867400" cy="41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Sponsored Recommendations</a:t>
            </a:r>
            <a:endParaRPr b="1" i="0" sz="1400" u="none" cap="none" strike="noStrike">
              <a:solidFill>
                <a:srgbClr val="FF0000"/>
              </a:solidFill>
              <a:latin typeface="Arial"/>
              <a:ea typeface="Arial"/>
              <a:cs typeface="Arial"/>
              <a:sym typeface="Arial"/>
            </a:endParaRPr>
          </a:p>
        </p:txBody>
      </p:sp>
      <p:cxnSp>
        <p:nvCxnSpPr>
          <p:cNvPr id="641" name="Google Shape;641;p77"/>
          <p:cNvCxnSpPr>
            <a:stCxn id="638" idx="1"/>
          </p:cNvCxnSpPr>
          <p:nvPr/>
        </p:nvCxnSpPr>
        <p:spPr>
          <a:xfrm flipH="1">
            <a:off x="2341684" y="2855000"/>
            <a:ext cx="1172400" cy="714600"/>
          </a:xfrm>
          <a:prstGeom prst="straightConnector1">
            <a:avLst/>
          </a:prstGeom>
          <a:noFill/>
          <a:ln cap="flat" cmpd="sng" w="28575">
            <a:solidFill>
              <a:srgbClr val="000000"/>
            </a:solidFill>
            <a:prstDash val="solid"/>
            <a:round/>
            <a:headEnd len="sm" w="sm" type="none"/>
            <a:tailEnd len="med" w="med" type="triangle"/>
          </a:ln>
        </p:spPr>
      </p:cxnSp>
      <p:sp>
        <p:nvSpPr>
          <p:cNvPr id="642" name="Google Shape;642;p77"/>
          <p:cNvSpPr txBox="1"/>
          <p:nvPr/>
        </p:nvSpPr>
        <p:spPr>
          <a:xfrm>
            <a:off x="304585" y="3562974"/>
            <a:ext cx="2728200" cy="41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38761D"/>
                </a:solidFill>
                <a:latin typeface="Arial"/>
                <a:ea typeface="Arial"/>
                <a:cs typeface="Arial"/>
                <a:sym typeface="Arial"/>
              </a:rPr>
              <a:t>Organic Recommendations</a:t>
            </a:r>
            <a:endParaRPr b="1" i="0" sz="1400" u="none" cap="none" strike="noStrike">
              <a:solidFill>
                <a:srgbClr val="38761D"/>
              </a:solidFill>
              <a:latin typeface="Arial"/>
              <a:ea typeface="Arial"/>
              <a:cs typeface="Arial"/>
              <a:sym typeface="Arial"/>
            </a:endParaRPr>
          </a:p>
        </p:txBody>
      </p:sp>
      <p:sp>
        <p:nvSpPr>
          <p:cNvPr id="643" name="Google Shape;643;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5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Stakeholders on e-commerce platforms</a:t>
            </a:r>
            <a:endParaRPr/>
          </a:p>
        </p:txBody>
      </p:sp>
      <p:pic>
        <p:nvPicPr>
          <p:cNvPr id="210" name="Google Shape;210;p51"/>
          <p:cNvPicPr preferRelativeResize="0"/>
          <p:nvPr/>
        </p:nvPicPr>
        <p:blipFill rotWithShape="1">
          <a:blip r:embed="rId3">
            <a:alphaModFix/>
          </a:blip>
          <a:srcRect b="0" l="0" r="0" t="0"/>
          <a:stretch/>
        </p:blipFill>
        <p:spPr>
          <a:xfrm>
            <a:off x="427900" y="1595075"/>
            <a:ext cx="373176" cy="474825"/>
          </a:xfrm>
          <a:prstGeom prst="rect">
            <a:avLst/>
          </a:prstGeom>
          <a:noFill/>
          <a:ln cap="flat" cmpd="sng" w="19050">
            <a:solidFill>
              <a:srgbClr val="000000"/>
            </a:solidFill>
            <a:prstDash val="solid"/>
            <a:round/>
            <a:headEnd len="sm" w="sm" type="none"/>
            <a:tailEnd len="sm" w="sm" type="none"/>
          </a:ln>
        </p:spPr>
      </p:pic>
      <p:pic>
        <p:nvPicPr>
          <p:cNvPr id="211" name="Google Shape;211;p51"/>
          <p:cNvPicPr preferRelativeResize="0"/>
          <p:nvPr/>
        </p:nvPicPr>
        <p:blipFill rotWithShape="1">
          <a:blip r:embed="rId3">
            <a:alphaModFix/>
          </a:blip>
          <a:srcRect b="0" l="0" r="0" t="0"/>
          <a:stretch/>
        </p:blipFill>
        <p:spPr>
          <a:xfrm>
            <a:off x="961300" y="1595075"/>
            <a:ext cx="373176" cy="474825"/>
          </a:xfrm>
          <a:prstGeom prst="rect">
            <a:avLst/>
          </a:prstGeom>
          <a:noFill/>
          <a:ln cap="flat" cmpd="sng" w="19050">
            <a:solidFill>
              <a:srgbClr val="000000"/>
            </a:solidFill>
            <a:prstDash val="solid"/>
            <a:round/>
            <a:headEnd len="sm" w="sm" type="none"/>
            <a:tailEnd len="sm" w="sm" type="none"/>
          </a:ln>
        </p:spPr>
      </p:pic>
      <p:pic>
        <p:nvPicPr>
          <p:cNvPr id="212" name="Google Shape;212;p51"/>
          <p:cNvPicPr preferRelativeResize="0"/>
          <p:nvPr/>
        </p:nvPicPr>
        <p:blipFill rotWithShape="1">
          <a:blip r:embed="rId3">
            <a:alphaModFix/>
          </a:blip>
          <a:srcRect b="0" l="0" r="0" t="0"/>
          <a:stretch/>
        </p:blipFill>
        <p:spPr>
          <a:xfrm>
            <a:off x="427900" y="2204675"/>
            <a:ext cx="373176" cy="474825"/>
          </a:xfrm>
          <a:prstGeom prst="rect">
            <a:avLst/>
          </a:prstGeom>
          <a:noFill/>
          <a:ln cap="flat" cmpd="sng" w="19050">
            <a:solidFill>
              <a:srgbClr val="000000"/>
            </a:solidFill>
            <a:prstDash val="solid"/>
            <a:round/>
            <a:headEnd len="sm" w="sm" type="none"/>
            <a:tailEnd len="sm" w="sm" type="none"/>
          </a:ln>
        </p:spPr>
      </p:pic>
      <p:pic>
        <p:nvPicPr>
          <p:cNvPr id="213" name="Google Shape;213;p51"/>
          <p:cNvPicPr preferRelativeResize="0"/>
          <p:nvPr/>
        </p:nvPicPr>
        <p:blipFill rotWithShape="1">
          <a:blip r:embed="rId3">
            <a:alphaModFix/>
          </a:blip>
          <a:srcRect b="0" l="0" r="0" t="0"/>
          <a:stretch/>
        </p:blipFill>
        <p:spPr>
          <a:xfrm>
            <a:off x="961300" y="2204675"/>
            <a:ext cx="373176" cy="474825"/>
          </a:xfrm>
          <a:prstGeom prst="rect">
            <a:avLst/>
          </a:prstGeom>
          <a:noFill/>
          <a:ln cap="flat" cmpd="sng" w="19050">
            <a:solidFill>
              <a:srgbClr val="000000"/>
            </a:solidFill>
            <a:prstDash val="solid"/>
            <a:round/>
            <a:headEnd len="sm" w="sm" type="none"/>
            <a:tailEnd len="sm" w="sm" type="none"/>
          </a:ln>
        </p:spPr>
      </p:pic>
      <p:pic>
        <p:nvPicPr>
          <p:cNvPr id="214" name="Google Shape;214;p51"/>
          <p:cNvPicPr preferRelativeResize="0"/>
          <p:nvPr/>
        </p:nvPicPr>
        <p:blipFill rotWithShape="1">
          <a:blip r:embed="rId3">
            <a:alphaModFix/>
          </a:blip>
          <a:srcRect b="0" l="0" r="0" t="0"/>
          <a:stretch/>
        </p:blipFill>
        <p:spPr>
          <a:xfrm>
            <a:off x="427900" y="2814275"/>
            <a:ext cx="373176" cy="474825"/>
          </a:xfrm>
          <a:prstGeom prst="rect">
            <a:avLst/>
          </a:prstGeom>
          <a:noFill/>
          <a:ln cap="flat" cmpd="sng" w="19050">
            <a:solidFill>
              <a:srgbClr val="000000"/>
            </a:solidFill>
            <a:prstDash val="solid"/>
            <a:round/>
            <a:headEnd len="sm" w="sm" type="none"/>
            <a:tailEnd len="sm" w="sm" type="none"/>
          </a:ln>
        </p:spPr>
      </p:pic>
      <p:pic>
        <p:nvPicPr>
          <p:cNvPr id="215" name="Google Shape;215;p51"/>
          <p:cNvPicPr preferRelativeResize="0"/>
          <p:nvPr/>
        </p:nvPicPr>
        <p:blipFill rotWithShape="1">
          <a:blip r:embed="rId3">
            <a:alphaModFix/>
          </a:blip>
          <a:srcRect b="0" l="0" r="0" t="0"/>
          <a:stretch/>
        </p:blipFill>
        <p:spPr>
          <a:xfrm>
            <a:off x="961300" y="2814275"/>
            <a:ext cx="373176" cy="474825"/>
          </a:xfrm>
          <a:prstGeom prst="rect">
            <a:avLst/>
          </a:prstGeom>
          <a:noFill/>
          <a:ln cap="flat" cmpd="sng" w="19050">
            <a:solidFill>
              <a:srgbClr val="000000"/>
            </a:solidFill>
            <a:prstDash val="solid"/>
            <a:round/>
            <a:headEnd len="sm" w="sm" type="none"/>
            <a:tailEnd len="sm" w="sm" type="none"/>
          </a:ln>
        </p:spPr>
      </p:pic>
      <p:pic>
        <p:nvPicPr>
          <p:cNvPr id="216" name="Google Shape;216;p51"/>
          <p:cNvPicPr preferRelativeResize="0"/>
          <p:nvPr/>
        </p:nvPicPr>
        <p:blipFill rotWithShape="1">
          <a:blip r:embed="rId3">
            <a:alphaModFix/>
          </a:blip>
          <a:srcRect b="0" l="0" r="0" t="0"/>
          <a:stretch/>
        </p:blipFill>
        <p:spPr>
          <a:xfrm>
            <a:off x="427900" y="3423875"/>
            <a:ext cx="373176" cy="474825"/>
          </a:xfrm>
          <a:prstGeom prst="rect">
            <a:avLst/>
          </a:prstGeom>
          <a:noFill/>
          <a:ln cap="flat" cmpd="sng" w="19050">
            <a:solidFill>
              <a:srgbClr val="000000"/>
            </a:solidFill>
            <a:prstDash val="solid"/>
            <a:round/>
            <a:headEnd len="sm" w="sm" type="none"/>
            <a:tailEnd len="sm" w="sm" type="none"/>
          </a:ln>
        </p:spPr>
      </p:pic>
      <p:pic>
        <p:nvPicPr>
          <p:cNvPr id="217" name="Google Shape;217;p51"/>
          <p:cNvPicPr preferRelativeResize="0"/>
          <p:nvPr/>
        </p:nvPicPr>
        <p:blipFill rotWithShape="1">
          <a:blip r:embed="rId3">
            <a:alphaModFix/>
          </a:blip>
          <a:srcRect b="0" l="0" r="0" t="0"/>
          <a:stretch/>
        </p:blipFill>
        <p:spPr>
          <a:xfrm>
            <a:off x="961300" y="3423875"/>
            <a:ext cx="373176" cy="474825"/>
          </a:xfrm>
          <a:prstGeom prst="rect">
            <a:avLst/>
          </a:prstGeom>
          <a:noFill/>
          <a:ln cap="flat" cmpd="sng" w="19050">
            <a:solidFill>
              <a:srgbClr val="000000"/>
            </a:solidFill>
            <a:prstDash val="solid"/>
            <a:round/>
            <a:headEnd len="sm" w="sm" type="none"/>
            <a:tailEnd len="sm" w="sm" type="none"/>
          </a:ln>
        </p:spPr>
      </p:pic>
      <p:pic>
        <p:nvPicPr>
          <p:cNvPr id="218" name="Google Shape;218;p51"/>
          <p:cNvPicPr preferRelativeResize="0"/>
          <p:nvPr/>
        </p:nvPicPr>
        <p:blipFill rotWithShape="1">
          <a:blip r:embed="rId3">
            <a:alphaModFix/>
          </a:blip>
          <a:srcRect b="0" l="0" r="0" t="0"/>
          <a:stretch/>
        </p:blipFill>
        <p:spPr>
          <a:xfrm>
            <a:off x="7743100" y="1595075"/>
            <a:ext cx="373176" cy="474825"/>
          </a:xfrm>
          <a:prstGeom prst="rect">
            <a:avLst/>
          </a:prstGeom>
          <a:noFill/>
          <a:ln cap="flat" cmpd="sng" w="19050">
            <a:solidFill>
              <a:srgbClr val="000000"/>
            </a:solidFill>
            <a:prstDash val="solid"/>
            <a:round/>
            <a:headEnd len="sm" w="sm" type="none"/>
            <a:tailEnd len="sm" w="sm" type="none"/>
          </a:ln>
        </p:spPr>
      </p:pic>
      <p:pic>
        <p:nvPicPr>
          <p:cNvPr id="219" name="Google Shape;219;p51"/>
          <p:cNvPicPr preferRelativeResize="0"/>
          <p:nvPr/>
        </p:nvPicPr>
        <p:blipFill rotWithShape="1">
          <a:blip r:embed="rId3">
            <a:alphaModFix/>
          </a:blip>
          <a:srcRect b="0" l="0" r="0" t="0"/>
          <a:stretch/>
        </p:blipFill>
        <p:spPr>
          <a:xfrm>
            <a:off x="8276500" y="1595075"/>
            <a:ext cx="373176" cy="474825"/>
          </a:xfrm>
          <a:prstGeom prst="rect">
            <a:avLst/>
          </a:prstGeom>
          <a:noFill/>
          <a:ln cap="flat" cmpd="sng" w="19050">
            <a:solidFill>
              <a:srgbClr val="000000"/>
            </a:solidFill>
            <a:prstDash val="solid"/>
            <a:round/>
            <a:headEnd len="sm" w="sm" type="none"/>
            <a:tailEnd len="sm" w="sm" type="none"/>
          </a:ln>
        </p:spPr>
      </p:pic>
      <p:pic>
        <p:nvPicPr>
          <p:cNvPr id="220" name="Google Shape;220;p51"/>
          <p:cNvPicPr preferRelativeResize="0"/>
          <p:nvPr/>
        </p:nvPicPr>
        <p:blipFill rotWithShape="1">
          <a:blip r:embed="rId3">
            <a:alphaModFix/>
          </a:blip>
          <a:srcRect b="0" l="0" r="0" t="0"/>
          <a:stretch/>
        </p:blipFill>
        <p:spPr>
          <a:xfrm>
            <a:off x="7743100" y="2204675"/>
            <a:ext cx="373176" cy="474825"/>
          </a:xfrm>
          <a:prstGeom prst="rect">
            <a:avLst/>
          </a:prstGeom>
          <a:noFill/>
          <a:ln cap="flat" cmpd="sng" w="19050">
            <a:solidFill>
              <a:srgbClr val="000000"/>
            </a:solidFill>
            <a:prstDash val="solid"/>
            <a:round/>
            <a:headEnd len="sm" w="sm" type="none"/>
            <a:tailEnd len="sm" w="sm" type="none"/>
          </a:ln>
        </p:spPr>
      </p:pic>
      <p:pic>
        <p:nvPicPr>
          <p:cNvPr id="221" name="Google Shape;221;p51"/>
          <p:cNvPicPr preferRelativeResize="0"/>
          <p:nvPr/>
        </p:nvPicPr>
        <p:blipFill rotWithShape="1">
          <a:blip r:embed="rId3">
            <a:alphaModFix/>
          </a:blip>
          <a:srcRect b="0" l="0" r="0" t="0"/>
          <a:stretch/>
        </p:blipFill>
        <p:spPr>
          <a:xfrm>
            <a:off x="8276500" y="2204675"/>
            <a:ext cx="373176" cy="474825"/>
          </a:xfrm>
          <a:prstGeom prst="rect">
            <a:avLst/>
          </a:prstGeom>
          <a:noFill/>
          <a:ln cap="flat" cmpd="sng" w="19050">
            <a:solidFill>
              <a:srgbClr val="000000"/>
            </a:solidFill>
            <a:prstDash val="solid"/>
            <a:round/>
            <a:headEnd len="sm" w="sm" type="none"/>
            <a:tailEnd len="sm" w="sm" type="none"/>
          </a:ln>
        </p:spPr>
      </p:pic>
      <p:pic>
        <p:nvPicPr>
          <p:cNvPr id="222" name="Google Shape;222;p51"/>
          <p:cNvPicPr preferRelativeResize="0"/>
          <p:nvPr/>
        </p:nvPicPr>
        <p:blipFill rotWithShape="1">
          <a:blip r:embed="rId3">
            <a:alphaModFix/>
          </a:blip>
          <a:srcRect b="0" l="0" r="0" t="0"/>
          <a:stretch/>
        </p:blipFill>
        <p:spPr>
          <a:xfrm>
            <a:off x="7743100" y="2814275"/>
            <a:ext cx="373176" cy="474825"/>
          </a:xfrm>
          <a:prstGeom prst="rect">
            <a:avLst/>
          </a:prstGeom>
          <a:noFill/>
          <a:ln cap="flat" cmpd="sng" w="19050">
            <a:solidFill>
              <a:srgbClr val="000000"/>
            </a:solidFill>
            <a:prstDash val="solid"/>
            <a:round/>
            <a:headEnd len="sm" w="sm" type="none"/>
            <a:tailEnd len="sm" w="sm" type="none"/>
          </a:ln>
        </p:spPr>
      </p:pic>
      <p:pic>
        <p:nvPicPr>
          <p:cNvPr id="223" name="Google Shape;223;p51"/>
          <p:cNvPicPr preferRelativeResize="0"/>
          <p:nvPr/>
        </p:nvPicPr>
        <p:blipFill rotWithShape="1">
          <a:blip r:embed="rId3">
            <a:alphaModFix/>
          </a:blip>
          <a:srcRect b="0" l="0" r="0" t="0"/>
          <a:stretch/>
        </p:blipFill>
        <p:spPr>
          <a:xfrm>
            <a:off x="8276500" y="2814275"/>
            <a:ext cx="373176" cy="474825"/>
          </a:xfrm>
          <a:prstGeom prst="rect">
            <a:avLst/>
          </a:prstGeom>
          <a:noFill/>
          <a:ln cap="flat" cmpd="sng" w="19050">
            <a:solidFill>
              <a:srgbClr val="000000"/>
            </a:solidFill>
            <a:prstDash val="solid"/>
            <a:round/>
            <a:headEnd len="sm" w="sm" type="none"/>
            <a:tailEnd len="sm" w="sm" type="none"/>
          </a:ln>
        </p:spPr>
      </p:pic>
      <p:pic>
        <p:nvPicPr>
          <p:cNvPr id="224" name="Google Shape;224;p51"/>
          <p:cNvPicPr preferRelativeResize="0"/>
          <p:nvPr/>
        </p:nvPicPr>
        <p:blipFill rotWithShape="1">
          <a:blip r:embed="rId3">
            <a:alphaModFix/>
          </a:blip>
          <a:srcRect b="0" l="0" r="0" t="0"/>
          <a:stretch/>
        </p:blipFill>
        <p:spPr>
          <a:xfrm>
            <a:off x="7743100" y="3423875"/>
            <a:ext cx="373176" cy="474825"/>
          </a:xfrm>
          <a:prstGeom prst="rect">
            <a:avLst/>
          </a:prstGeom>
          <a:noFill/>
          <a:ln cap="flat" cmpd="sng" w="19050">
            <a:solidFill>
              <a:srgbClr val="000000"/>
            </a:solidFill>
            <a:prstDash val="solid"/>
            <a:round/>
            <a:headEnd len="sm" w="sm" type="none"/>
            <a:tailEnd len="sm" w="sm" type="none"/>
          </a:ln>
        </p:spPr>
      </p:pic>
      <p:pic>
        <p:nvPicPr>
          <p:cNvPr id="225" name="Google Shape;225;p51"/>
          <p:cNvPicPr preferRelativeResize="0"/>
          <p:nvPr/>
        </p:nvPicPr>
        <p:blipFill rotWithShape="1">
          <a:blip r:embed="rId3">
            <a:alphaModFix/>
          </a:blip>
          <a:srcRect b="0" l="0" r="0" t="0"/>
          <a:stretch/>
        </p:blipFill>
        <p:spPr>
          <a:xfrm>
            <a:off x="8276500" y="3423875"/>
            <a:ext cx="373176" cy="474825"/>
          </a:xfrm>
          <a:prstGeom prst="rect">
            <a:avLst/>
          </a:prstGeom>
          <a:noFill/>
          <a:ln cap="flat" cmpd="sng" w="19050">
            <a:solidFill>
              <a:srgbClr val="000000"/>
            </a:solidFill>
            <a:prstDash val="solid"/>
            <a:round/>
            <a:headEnd len="sm" w="sm" type="none"/>
            <a:tailEnd len="sm" w="sm" type="none"/>
          </a:ln>
        </p:spPr>
      </p:pic>
      <p:sp>
        <p:nvSpPr>
          <p:cNvPr id="226" name="Google Shape;226;p51"/>
          <p:cNvSpPr txBox="1"/>
          <p:nvPr/>
        </p:nvSpPr>
        <p:spPr>
          <a:xfrm>
            <a:off x="207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Sellers</a:t>
            </a:r>
            <a:endParaRPr b="1" i="0" sz="1400" u="none" cap="none" strike="noStrike">
              <a:solidFill>
                <a:srgbClr val="000000"/>
              </a:solidFill>
              <a:latin typeface="Arial"/>
              <a:ea typeface="Arial"/>
              <a:cs typeface="Arial"/>
              <a:sym typeface="Arial"/>
            </a:endParaRPr>
          </a:p>
        </p:txBody>
      </p:sp>
      <p:sp>
        <p:nvSpPr>
          <p:cNvPr id="227" name="Google Shape;227;p51"/>
          <p:cNvSpPr txBox="1"/>
          <p:nvPr/>
        </p:nvSpPr>
        <p:spPr>
          <a:xfrm>
            <a:off x="7446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228" name="Google Shape;228;p51"/>
          <p:cNvSpPr/>
          <p:nvPr/>
        </p:nvSpPr>
        <p:spPr>
          <a:xfrm>
            <a:off x="19753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1"/>
          <p:cNvSpPr/>
          <p:nvPr/>
        </p:nvSpPr>
        <p:spPr>
          <a:xfrm>
            <a:off x="25849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1"/>
          <p:cNvSpPr/>
          <p:nvPr/>
        </p:nvSpPr>
        <p:spPr>
          <a:xfrm>
            <a:off x="19753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1"/>
          <p:cNvSpPr/>
          <p:nvPr/>
        </p:nvSpPr>
        <p:spPr>
          <a:xfrm>
            <a:off x="25849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1"/>
          <p:cNvSpPr/>
          <p:nvPr/>
        </p:nvSpPr>
        <p:spPr>
          <a:xfrm>
            <a:off x="19753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1"/>
          <p:cNvSpPr/>
          <p:nvPr/>
        </p:nvSpPr>
        <p:spPr>
          <a:xfrm>
            <a:off x="25849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1"/>
          <p:cNvSpPr/>
          <p:nvPr/>
        </p:nvSpPr>
        <p:spPr>
          <a:xfrm>
            <a:off x="1975350" y="3414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1"/>
          <p:cNvSpPr/>
          <p:nvPr/>
        </p:nvSpPr>
        <p:spPr>
          <a:xfrm>
            <a:off x="2584950" y="3414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1"/>
          <p:cNvSpPr txBox="1"/>
          <p:nvPr/>
        </p:nvSpPr>
        <p:spPr>
          <a:xfrm>
            <a:off x="18079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Products</a:t>
            </a:r>
            <a:endParaRPr b="1" i="0" sz="1400" u="none" cap="none" strike="noStrike">
              <a:solidFill>
                <a:srgbClr val="000000"/>
              </a:solidFill>
              <a:latin typeface="Arial"/>
              <a:ea typeface="Arial"/>
              <a:cs typeface="Arial"/>
              <a:sym typeface="Arial"/>
            </a:endParaRPr>
          </a:p>
        </p:txBody>
      </p:sp>
      <p:sp>
        <p:nvSpPr>
          <p:cNvPr id="237" name="Google Shape;237;p51"/>
          <p:cNvSpPr txBox="1"/>
          <p:nvPr/>
        </p:nvSpPr>
        <p:spPr>
          <a:xfrm>
            <a:off x="3184275" y="4171225"/>
            <a:ext cx="4421400" cy="8313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
              <a:t>PLATFORM</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8" name="Google Shape;23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dk1"/>
                </a:solidFill>
              </a:rPr>
              <a:t>Types of products recommended on Amazon </a:t>
            </a:r>
            <a:endParaRPr>
              <a:solidFill>
                <a:schemeClr val="dk1"/>
              </a:solidFill>
            </a:endParaRPr>
          </a:p>
        </p:txBody>
      </p:sp>
      <p:sp>
        <p:nvSpPr>
          <p:cNvPr id="649" name="Google Shape;649;p78"/>
          <p:cNvSpPr txBox="1"/>
          <p:nvPr/>
        </p:nvSpPr>
        <p:spPr>
          <a:xfrm>
            <a:off x="6868175" y="4784175"/>
            <a:ext cx="5240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*Screenshot taken from Amazon.in.</a:t>
            </a:r>
            <a:endParaRPr b="0" i="0" sz="800" u="none" cap="none" strike="noStrike">
              <a:solidFill>
                <a:srgbClr val="000000"/>
              </a:solidFill>
              <a:latin typeface="Arial"/>
              <a:ea typeface="Arial"/>
              <a:cs typeface="Arial"/>
              <a:sym typeface="Arial"/>
            </a:endParaRPr>
          </a:p>
        </p:txBody>
      </p:sp>
      <p:pic>
        <p:nvPicPr>
          <p:cNvPr id="650" name="Google Shape;650;p78"/>
          <p:cNvPicPr preferRelativeResize="0"/>
          <p:nvPr/>
        </p:nvPicPr>
        <p:blipFill rotWithShape="1">
          <a:blip r:embed="rId3">
            <a:alphaModFix/>
          </a:blip>
          <a:srcRect b="0" l="0" r="0" t="0"/>
          <a:stretch/>
        </p:blipFill>
        <p:spPr>
          <a:xfrm>
            <a:off x="3481677" y="1132764"/>
            <a:ext cx="5489305" cy="3219166"/>
          </a:xfrm>
          <a:prstGeom prst="rect">
            <a:avLst/>
          </a:prstGeom>
          <a:noFill/>
          <a:ln>
            <a:noFill/>
          </a:ln>
        </p:spPr>
      </p:pic>
      <p:sp>
        <p:nvSpPr>
          <p:cNvPr id="651" name="Google Shape;651;p78"/>
          <p:cNvSpPr/>
          <p:nvPr/>
        </p:nvSpPr>
        <p:spPr>
          <a:xfrm>
            <a:off x="3823024" y="1310185"/>
            <a:ext cx="2441400" cy="118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8"/>
          <p:cNvSpPr txBox="1"/>
          <p:nvPr/>
        </p:nvSpPr>
        <p:spPr>
          <a:xfrm>
            <a:off x="207725" y="2611300"/>
            <a:ext cx="3279600" cy="41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Amazon Private Label products (PL)</a:t>
            </a:r>
            <a:endParaRPr b="1" i="0" sz="1400" u="none" cap="none" strike="noStrike">
              <a:solidFill>
                <a:srgbClr val="FF0000"/>
              </a:solidFill>
              <a:latin typeface="Arial"/>
              <a:ea typeface="Arial"/>
              <a:cs typeface="Arial"/>
              <a:sym typeface="Arial"/>
            </a:endParaRPr>
          </a:p>
        </p:txBody>
      </p:sp>
      <p:sp>
        <p:nvSpPr>
          <p:cNvPr id="653" name="Google Shape;653;p78"/>
          <p:cNvSpPr/>
          <p:nvPr/>
        </p:nvSpPr>
        <p:spPr>
          <a:xfrm>
            <a:off x="7110425" y="1310171"/>
            <a:ext cx="749400" cy="126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78"/>
          <p:cNvSpPr/>
          <p:nvPr/>
        </p:nvSpPr>
        <p:spPr>
          <a:xfrm>
            <a:off x="7034225" y="2986571"/>
            <a:ext cx="749400" cy="126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dk1"/>
                </a:solidFill>
              </a:rPr>
              <a:t>Types of products recommended on Amazon </a:t>
            </a:r>
            <a:endParaRPr>
              <a:solidFill>
                <a:schemeClr val="dk1"/>
              </a:solidFill>
            </a:endParaRPr>
          </a:p>
        </p:txBody>
      </p:sp>
      <p:sp>
        <p:nvSpPr>
          <p:cNvPr id="661" name="Google Shape;661;p79"/>
          <p:cNvSpPr txBox="1"/>
          <p:nvPr/>
        </p:nvSpPr>
        <p:spPr>
          <a:xfrm>
            <a:off x="6868175" y="4784175"/>
            <a:ext cx="5240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*Screenshot taken from Amazon.in.</a:t>
            </a:r>
            <a:endParaRPr b="0" i="0" sz="800" u="none" cap="none" strike="noStrike">
              <a:solidFill>
                <a:srgbClr val="000000"/>
              </a:solidFill>
              <a:latin typeface="Arial"/>
              <a:ea typeface="Arial"/>
              <a:cs typeface="Arial"/>
              <a:sym typeface="Arial"/>
            </a:endParaRPr>
          </a:p>
        </p:txBody>
      </p:sp>
      <p:pic>
        <p:nvPicPr>
          <p:cNvPr id="662" name="Google Shape;662;p79"/>
          <p:cNvPicPr preferRelativeResize="0"/>
          <p:nvPr/>
        </p:nvPicPr>
        <p:blipFill rotWithShape="1">
          <a:blip r:embed="rId3">
            <a:alphaModFix/>
          </a:blip>
          <a:srcRect b="0" l="0" r="0" t="0"/>
          <a:stretch/>
        </p:blipFill>
        <p:spPr>
          <a:xfrm>
            <a:off x="3481677" y="1132764"/>
            <a:ext cx="5489305" cy="3219166"/>
          </a:xfrm>
          <a:prstGeom prst="rect">
            <a:avLst/>
          </a:prstGeom>
          <a:noFill/>
          <a:ln>
            <a:noFill/>
          </a:ln>
        </p:spPr>
      </p:pic>
      <p:sp>
        <p:nvSpPr>
          <p:cNvPr id="663" name="Google Shape;663;p79"/>
          <p:cNvSpPr/>
          <p:nvPr/>
        </p:nvSpPr>
        <p:spPr>
          <a:xfrm>
            <a:off x="3797850" y="2931400"/>
            <a:ext cx="3175500" cy="1359000"/>
          </a:xfrm>
          <a:prstGeom prst="rect">
            <a:avLst/>
          </a:prstGeom>
          <a:noFill/>
          <a:ln cap="flat" cmpd="sng" w="1905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9"/>
          <p:cNvSpPr txBox="1"/>
          <p:nvPr/>
        </p:nvSpPr>
        <p:spPr>
          <a:xfrm>
            <a:off x="304585" y="2572374"/>
            <a:ext cx="2728200" cy="41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38761D"/>
                </a:solidFill>
                <a:latin typeface="Arial"/>
                <a:ea typeface="Arial"/>
                <a:cs typeface="Arial"/>
                <a:sym typeface="Arial"/>
              </a:rPr>
              <a:t>Third party products (3P)</a:t>
            </a:r>
            <a:endParaRPr b="1" i="0" sz="1400" u="none" cap="none" strike="noStrike">
              <a:solidFill>
                <a:srgbClr val="38761D"/>
              </a:solidFill>
              <a:latin typeface="Arial"/>
              <a:ea typeface="Arial"/>
              <a:cs typeface="Arial"/>
              <a:sym typeface="Arial"/>
            </a:endParaRPr>
          </a:p>
        </p:txBody>
      </p:sp>
      <p:sp>
        <p:nvSpPr>
          <p:cNvPr id="665" name="Google Shape;665;p79"/>
          <p:cNvSpPr/>
          <p:nvPr/>
        </p:nvSpPr>
        <p:spPr>
          <a:xfrm>
            <a:off x="6264450" y="1310175"/>
            <a:ext cx="833400" cy="1261500"/>
          </a:xfrm>
          <a:prstGeom prst="rect">
            <a:avLst/>
          </a:prstGeom>
          <a:noFill/>
          <a:ln cap="flat" cmpd="sng" w="1905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79"/>
          <p:cNvSpPr/>
          <p:nvPr/>
        </p:nvSpPr>
        <p:spPr>
          <a:xfrm>
            <a:off x="7864650" y="1310175"/>
            <a:ext cx="833400" cy="1261500"/>
          </a:xfrm>
          <a:prstGeom prst="rect">
            <a:avLst/>
          </a:prstGeom>
          <a:noFill/>
          <a:ln cap="flat" cmpd="sng" w="1905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9"/>
          <p:cNvSpPr/>
          <p:nvPr/>
        </p:nvSpPr>
        <p:spPr>
          <a:xfrm>
            <a:off x="7864650" y="2910375"/>
            <a:ext cx="833400" cy="1261500"/>
          </a:xfrm>
          <a:prstGeom prst="rect">
            <a:avLst/>
          </a:prstGeom>
          <a:noFill/>
          <a:ln cap="flat" cmpd="sng" w="1905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0"/>
          <p:cNvSpPr txBox="1"/>
          <p:nvPr>
            <p:ph type="title"/>
          </p:nvPr>
        </p:nvSpPr>
        <p:spPr>
          <a:xfrm>
            <a:off x="311700" y="445025"/>
            <a:ext cx="9273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Concerns regarding sponsored ads </a:t>
            </a:r>
            <a:endParaRPr/>
          </a:p>
        </p:txBody>
      </p:sp>
      <p:sp>
        <p:nvSpPr>
          <p:cNvPr id="674" name="Google Shape;674;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Sponsored advertisements replacing organic recommendations </a:t>
            </a:r>
            <a:endParaRPr>
              <a:solidFill>
                <a:srgbClr val="000000"/>
              </a:solidFill>
            </a:endParaRPr>
          </a:p>
        </p:txBody>
      </p:sp>
      <p:pic>
        <p:nvPicPr>
          <p:cNvPr id="675" name="Google Shape;675;p80"/>
          <p:cNvPicPr preferRelativeResize="0"/>
          <p:nvPr/>
        </p:nvPicPr>
        <p:blipFill rotWithShape="1">
          <a:blip r:embed="rId3">
            <a:alphaModFix/>
          </a:blip>
          <a:srcRect b="0" l="0" r="0" t="0"/>
          <a:stretch/>
        </p:blipFill>
        <p:spPr>
          <a:xfrm>
            <a:off x="1721050" y="2571750"/>
            <a:ext cx="4906099" cy="1285875"/>
          </a:xfrm>
          <a:prstGeom prst="rect">
            <a:avLst/>
          </a:prstGeom>
          <a:noFill/>
          <a:ln>
            <a:noFill/>
          </a:ln>
        </p:spPr>
      </p:pic>
      <p:sp>
        <p:nvSpPr>
          <p:cNvPr id="676" name="Google Shape;676;p80"/>
          <p:cNvSpPr txBox="1"/>
          <p:nvPr/>
        </p:nvSpPr>
        <p:spPr>
          <a:xfrm>
            <a:off x="424000" y="4630800"/>
            <a:ext cx="8520600" cy="8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4"/>
              </a:rPr>
              <a:t>https://www.marketplacepulse.com/articles/amazon-is-replacing-product-suggestions-with-ads</a:t>
            </a:r>
            <a:endParaRPr b="0" i="0" sz="800" u="none" cap="none" strike="noStrike">
              <a:solidFill>
                <a:srgbClr val="000000"/>
              </a:solidFill>
              <a:latin typeface="Arial"/>
              <a:ea typeface="Arial"/>
              <a:cs typeface="Arial"/>
              <a:sym typeface="Arial"/>
            </a:endParaRPr>
          </a:p>
        </p:txBody>
      </p:sp>
      <p:sp>
        <p:nvSpPr>
          <p:cNvPr id="677" name="Google Shape;677;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t>Concerns regarding sponsored ads </a:t>
            </a:r>
            <a:endParaRPr/>
          </a:p>
          <a:p>
            <a:pPr indent="0" lvl="0" marL="0" rtl="0" algn="l">
              <a:lnSpc>
                <a:spcPct val="100000"/>
              </a:lnSpc>
              <a:spcBef>
                <a:spcPts val="0"/>
              </a:spcBef>
              <a:spcAft>
                <a:spcPts val="0"/>
              </a:spcAft>
              <a:buSzPts val="2800"/>
              <a:buNone/>
            </a:pPr>
            <a:r>
              <a:t/>
            </a:r>
            <a:endParaRPr/>
          </a:p>
        </p:txBody>
      </p:sp>
      <p:sp>
        <p:nvSpPr>
          <p:cNvPr id="683" name="Google Shape;683;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chemeClr val="dk1"/>
                </a:solidFill>
              </a:rPr>
              <a:t>Sponsored advertisements replacing organic recommendations</a:t>
            </a:r>
            <a:endParaRPr>
              <a:solidFill>
                <a:schemeClr val="dk1"/>
              </a:solidFill>
            </a:endParaRPr>
          </a:p>
          <a:p>
            <a:pPr indent="-342900" lvl="0" marL="457200" rtl="0" algn="l">
              <a:lnSpc>
                <a:spcPct val="150000"/>
              </a:lnSpc>
              <a:spcBef>
                <a:spcPts val="0"/>
              </a:spcBef>
              <a:spcAft>
                <a:spcPts val="0"/>
              </a:spcAft>
              <a:buClr>
                <a:srgbClr val="000000"/>
              </a:buClr>
              <a:buSzPts val="1800"/>
              <a:buChar char="❖"/>
            </a:pPr>
            <a:r>
              <a:rPr lang="en">
                <a:solidFill>
                  <a:schemeClr val="dk1"/>
                </a:solidFill>
              </a:rPr>
              <a:t>Survey of 2,000+ Amazon customers show that 50% respondents didn’t even realize being advertised to on Amazon product pages.</a:t>
            </a:r>
            <a:endParaRPr/>
          </a:p>
          <a:p>
            <a:pPr indent="-342900" lvl="0" marL="457200" rtl="0" algn="l">
              <a:lnSpc>
                <a:spcPct val="150000"/>
              </a:lnSpc>
              <a:spcBef>
                <a:spcPts val="0"/>
              </a:spcBef>
              <a:spcAft>
                <a:spcPts val="0"/>
              </a:spcAft>
              <a:buClr>
                <a:srgbClr val="000000"/>
              </a:buClr>
              <a:buSzPts val="1800"/>
              <a:buFont typeface="Arial"/>
              <a:buChar char="❖"/>
            </a:pPr>
            <a:r>
              <a:rPr lang="en">
                <a:solidFill>
                  <a:schemeClr val="dk1"/>
                </a:solidFill>
              </a:rPr>
              <a:t>Sponsored recommendations offer a powerful option to nudge customers.</a:t>
            </a:r>
            <a:r>
              <a:rPr lang="en"/>
              <a:t> </a:t>
            </a:r>
            <a:endParaRPr/>
          </a:p>
          <a:p>
            <a:pPr indent="0" lvl="0" marL="0" rtl="0" algn="l">
              <a:lnSpc>
                <a:spcPct val="150000"/>
              </a:lnSpc>
              <a:spcBef>
                <a:spcPts val="0"/>
              </a:spcBef>
              <a:spcAft>
                <a:spcPts val="0"/>
              </a:spcAft>
              <a:buSzPts val="1800"/>
              <a:buNone/>
            </a:pPr>
            <a:r>
              <a:t/>
            </a:r>
            <a:endParaRPr>
              <a:solidFill>
                <a:schemeClr val="dk1"/>
              </a:solidFill>
            </a:endParaRPr>
          </a:p>
        </p:txBody>
      </p:sp>
      <p:sp>
        <p:nvSpPr>
          <p:cNvPr id="684" name="Google Shape;684;p81"/>
          <p:cNvSpPr txBox="1"/>
          <p:nvPr/>
        </p:nvSpPr>
        <p:spPr>
          <a:xfrm>
            <a:off x="424000" y="4630800"/>
            <a:ext cx="8520600" cy="8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3"/>
              </a:rPr>
              <a:t>https://www.cnbc.com/2019/07/17/how-amazon-advertising-works.html</a:t>
            </a:r>
            <a:endParaRPr b="0" i="0" sz="800" u="none" cap="none" strike="noStrike">
              <a:solidFill>
                <a:srgbClr val="000000"/>
              </a:solidFill>
              <a:latin typeface="Arial"/>
              <a:ea typeface="Arial"/>
              <a:cs typeface="Arial"/>
              <a:sym typeface="Arial"/>
            </a:endParaRPr>
          </a:p>
        </p:txBody>
      </p:sp>
      <p:sp>
        <p:nvSpPr>
          <p:cNvPr id="685" name="Google Shape;685;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Concerns regarding sponsored ads </a:t>
            </a:r>
            <a:endParaRPr/>
          </a:p>
          <a:p>
            <a:pPr indent="0" lvl="0" marL="0" rtl="0" algn="l">
              <a:lnSpc>
                <a:spcPct val="100000"/>
              </a:lnSpc>
              <a:spcBef>
                <a:spcPts val="0"/>
              </a:spcBef>
              <a:spcAft>
                <a:spcPts val="0"/>
              </a:spcAft>
              <a:buSzPts val="2800"/>
              <a:buNone/>
            </a:pPr>
            <a:r>
              <a:t/>
            </a:r>
            <a:endParaRPr/>
          </a:p>
        </p:txBody>
      </p:sp>
      <p:sp>
        <p:nvSpPr>
          <p:cNvPr id="691" name="Google Shape;691;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chemeClr val="dk1"/>
                </a:solidFill>
              </a:rPr>
              <a:t>Sponsored advertisements replacing organic recommendations</a:t>
            </a:r>
            <a:endParaRPr>
              <a:solidFill>
                <a:schemeClr val="dk1"/>
              </a:solidFill>
            </a:endParaRPr>
          </a:p>
          <a:p>
            <a:pPr indent="-342900" lvl="0" marL="457200" rtl="0" algn="l">
              <a:lnSpc>
                <a:spcPct val="150000"/>
              </a:lnSpc>
              <a:spcBef>
                <a:spcPts val="0"/>
              </a:spcBef>
              <a:spcAft>
                <a:spcPts val="0"/>
              </a:spcAft>
              <a:buClr>
                <a:srgbClr val="000000"/>
              </a:buClr>
              <a:buSzPts val="1800"/>
              <a:buChar char="❖"/>
            </a:pPr>
            <a:r>
              <a:rPr lang="en">
                <a:solidFill>
                  <a:schemeClr val="dk1"/>
                </a:solidFill>
              </a:rPr>
              <a:t>Survey of 2,000+ Amazon customers show that 50% respondents didn’t even realize being advertised to on Amazon product pages.</a:t>
            </a:r>
            <a:endParaRPr/>
          </a:p>
          <a:p>
            <a:pPr indent="-342900" lvl="0" marL="457200" rtl="0" algn="l">
              <a:lnSpc>
                <a:spcPct val="150000"/>
              </a:lnSpc>
              <a:spcBef>
                <a:spcPts val="0"/>
              </a:spcBef>
              <a:spcAft>
                <a:spcPts val="0"/>
              </a:spcAft>
              <a:buClr>
                <a:srgbClr val="000000"/>
              </a:buClr>
              <a:buSzPts val="1800"/>
              <a:buFont typeface="Arial"/>
              <a:buChar char="❖"/>
            </a:pPr>
            <a:r>
              <a:rPr lang="en">
                <a:solidFill>
                  <a:schemeClr val="dk1"/>
                </a:solidFill>
              </a:rPr>
              <a:t>Sponsored recommendations offer a powerful option to nudge customers.</a:t>
            </a:r>
            <a:r>
              <a:rPr lang="en"/>
              <a:t> </a:t>
            </a:r>
            <a:endParaRPr/>
          </a:p>
          <a:p>
            <a:pPr indent="0" lvl="0" marL="0" rtl="0" algn="l">
              <a:lnSpc>
                <a:spcPct val="150000"/>
              </a:lnSpc>
              <a:spcBef>
                <a:spcPts val="0"/>
              </a:spcBef>
              <a:spcAft>
                <a:spcPts val="0"/>
              </a:spcAft>
              <a:buSzPts val="1800"/>
              <a:buNone/>
            </a:pPr>
            <a:r>
              <a:t/>
            </a:r>
            <a:endParaRPr>
              <a:solidFill>
                <a:schemeClr val="dk1"/>
              </a:solidFill>
            </a:endParaRPr>
          </a:p>
        </p:txBody>
      </p:sp>
      <p:sp>
        <p:nvSpPr>
          <p:cNvPr id="692" name="Google Shape;692;p82"/>
          <p:cNvSpPr/>
          <p:nvPr/>
        </p:nvSpPr>
        <p:spPr>
          <a:xfrm>
            <a:off x="1662952" y="4384209"/>
            <a:ext cx="6741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Cambria"/>
                <a:ea typeface="Cambria"/>
                <a:cs typeface="Cambria"/>
                <a:sym typeface="Cambria"/>
              </a:rPr>
              <a:t>Thus biases in the sponsored ads can not be neglected</a:t>
            </a:r>
            <a:endParaRPr b="1" i="0" sz="1800" u="none" cap="none" strike="noStrike">
              <a:solidFill>
                <a:srgbClr val="000000"/>
              </a:solidFill>
              <a:latin typeface="Cambria"/>
              <a:ea typeface="Cambria"/>
              <a:cs typeface="Cambria"/>
              <a:sym typeface="Cambria"/>
            </a:endParaRPr>
          </a:p>
        </p:txBody>
      </p:sp>
      <p:sp>
        <p:nvSpPr>
          <p:cNvPr id="693" name="Google Shape;693;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This study</a:t>
            </a:r>
            <a:endParaRPr/>
          </a:p>
        </p:txBody>
      </p:sp>
      <p:sp>
        <p:nvSpPr>
          <p:cNvPr id="699" name="Google Shape;699;p83"/>
          <p:cNvSpPr txBox="1"/>
          <p:nvPr>
            <p:ph idx="1" type="body"/>
          </p:nvPr>
        </p:nvSpPr>
        <p:spPr>
          <a:xfrm>
            <a:off x="311700" y="1152475"/>
            <a:ext cx="8896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This is the first systematic audit of the Amazon echo-system</a:t>
            </a:r>
            <a:endParaRPr>
              <a:solidFill>
                <a:srgbClr val="000000"/>
              </a:solidFill>
            </a:endParaRPr>
          </a:p>
          <a:p>
            <a:pPr indent="-342900" lvl="1" marL="914400" rtl="0" algn="l">
              <a:lnSpc>
                <a:spcPct val="150000"/>
              </a:lnSpc>
              <a:spcBef>
                <a:spcPts val="0"/>
              </a:spcBef>
              <a:spcAft>
                <a:spcPts val="0"/>
              </a:spcAft>
              <a:buClr>
                <a:srgbClr val="000000"/>
              </a:buClr>
              <a:buSzPts val="1800"/>
              <a:buChar char="➢"/>
            </a:pPr>
            <a:r>
              <a:rPr b="1" lang="en" sz="1800">
                <a:solidFill>
                  <a:srgbClr val="000000"/>
                </a:solidFill>
              </a:rPr>
              <a:t>Related item recommendations on Amazon</a:t>
            </a:r>
            <a:endParaRPr b="1"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We propose a number of network centric measures to quantify biases</a:t>
            </a:r>
            <a:endParaRPr>
              <a:solidFill>
                <a:srgbClr val="000000"/>
              </a:solidFill>
            </a:endParaRPr>
          </a:p>
          <a:p>
            <a:pPr indent="-342900" lvl="1" marL="914400" rtl="0" algn="l">
              <a:lnSpc>
                <a:spcPct val="150000"/>
              </a:lnSpc>
              <a:spcBef>
                <a:spcPts val="0"/>
              </a:spcBef>
              <a:spcAft>
                <a:spcPts val="0"/>
              </a:spcAft>
              <a:buClr>
                <a:srgbClr val="000000"/>
              </a:buClr>
              <a:buSzPts val="1800"/>
              <a:buChar char="➢"/>
            </a:pPr>
            <a:r>
              <a:rPr b="1" lang="en" sz="1800">
                <a:solidFill>
                  <a:srgbClr val="000000"/>
                </a:solidFill>
              </a:rPr>
              <a:t>Toward Amazon private label products</a:t>
            </a:r>
            <a:endParaRPr b="1" sz="1800">
              <a:solidFill>
                <a:srgbClr val="000000"/>
              </a:solidFill>
            </a:endParaRPr>
          </a:p>
          <a:p>
            <a:pPr indent="-342900" lvl="0" marL="457200" rtl="0" algn="l">
              <a:lnSpc>
                <a:spcPct val="150000"/>
              </a:lnSpc>
              <a:spcBef>
                <a:spcPts val="0"/>
              </a:spcBef>
              <a:spcAft>
                <a:spcPts val="0"/>
              </a:spcAft>
              <a:buClr>
                <a:srgbClr val="FF0000"/>
              </a:buClr>
              <a:buSzPts val="1800"/>
              <a:buChar char="❖"/>
            </a:pPr>
            <a:r>
              <a:rPr b="1" lang="en">
                <a:solidFill>
                  <a:srgbClr val="FF0000"/>
                </a:solidFill>
              </a:rPr>
              <a:t>Specifically, we investigate for biases (if any) in the sponsored recommendations on Amazon</a:t>
            </a:r>
            <a:endParaRPr b="1" sz="1800">
              <a:solidFill>
                <a:srgbClr val="FF0000"/>
              </a:solidFill>
            </a:endParaRPr>
          </a:p>
        </p:txBody>
      </p:sp>
      <p:sp>
        <p:nvSpPr>
          <p:cNvPr id="700" name="Google Shape;700;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collection</a:t>
            </a:r>
            <a:endParaRPr/>
          </a:p>
        </p:txBody>
      </p:sp>
      <p:sp>
        <p:nvSpPr>
          <p:cNvPr id="706" name="Google Shape;706;p84"/>
          <p:cNvSpPr txBox="1"/>
          <p:nvPr>
            <p:ph idx="1" type="body"/>
          </p:nvPr>
        </p:nvSpPr>
        <p:spPr>
          <a:xfrm>
            <a:off x="311700" y="1152475"/>
            <a:ext cx="89604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Clr>
                <a:schemeClr val="dk1"/>
              </a:buClr>
              <a:buSzPts val="1800"/>
              <a:buChar char="❖"/>
            </a:pPr>
            <a:r>
              <a:rPr lang="en">
                <a:solidFill>
                  <a:schemeClr val="dk1"/>
                </a:solidFill>
              </a:rPr>
              <a:t>Categories: Backpack and Battery</a:t>
            </a:r>
            <a:endParaRPr>
              <a:solidFill>
                <a:srgbClr val="FF0000"/>
              </a:solidFill>
            </a:endParaRPr>
          </a:p>
        </p:txBody>
      </p:sp>
      <p:sp>
        <p:nvSpPr>
          <p:cNvPr id="707" name="Google Shape;707;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collection</a:t>
            </a:r>
            <a:endParaRPr/>
          </a:p>
        </p:txBody>
      </p:sp>
      <p:sp>
        <p:nvSpPr>
          <p:cNvPr id="713" name="Google Shape;713;p85"/>
          <p:cNvSpPr txBox="1"/>
          <p:nvPr>
            <p:ph idx="1" type="body"/>
          </p:nvPr>
        </p:nvSpPr>
        <p:spPr>
          <a:xfrm>
            <a:off x="311700" y="1152475"/>
            <a:ext cx="89604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Clr>
                <a:schemeClr val="dk1"/>
              </a:buClr>
              <a:buSzPts val="1800"/>
              <a:buChar char="❖"/>
            </a:pPr>
            <a:r>
              <a:rPr lang="en">
                <a:solidFill>
                  <a:schemeClr val="dk1"/>
                </a:solidFill>
              </a:rPr>
              <a:t>Categories: Backpack and Battery</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crawled the Amazon website for data collection.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recommendations and metadata for each products were collected.</a:t>
            </a:r>
            <a:endParaRPr>
              <a:solidFill>
                <a:schemeClr val="dk1"/>
              </a:solidFill>
            </a:endParaRPr>
          </a:p>
          <a:p>
            <a:pPr indent="-342900" lvl="0" marL="457200" rtl="0" algn="l">
              <a:lnSpc>
                <a:spcPct val="150000"/>
              </a:lnSpc>
              <a:spcBef>
                <a:spcPts val="0"/>
              </a:spcBef>
              <a:spcAft>
                <a:spcPts val="0"/>
              </a:spcAft>
              <a:buClr>
                <a:srgbClr val="FF0000"/>
              </a:buClr>
              <a:buSzPts val="1800"/>
              <a:buChar char="❖"/>
            </a:pPr>
            <a:r>
              <a:rPr lang="en">
                <a:solidFill>
                  <a:srgbClr val="FF0000"/>
                </a:solidFill>
              </a:rPr>
              <a:t>Both organic and sponsored recommendations were collected. </a:t>
            </a:r>
            <a:endParaRPr>
              <a:solidFill>
                <a:srgbClr val="FF0000"/>
              </a:solidFill>
            </a:endParaRPr>
          </a:p>
        </p:txBody>
      </p:sp>
      <p:pic>
        <p:nvPicPr>
          <p:cNvPr id="714" name="Google Shape;714;p85"/>
          <p:cNvPicPr preferRelativeResize="0"/>
          <p:nvPr/>
        </p:nvPicPr>
        <p:blipFill rotWithShape="1">
          <a:blip r:embed="rId3">
            <a:alphaModFix/>
          </a:blip>
          <a:srcRect b="0" l="0" r="0" t="0"/>
          <a:stretch/>
        </p:blipFill>
        <p:spPr>
          <a:xfrm>
            <a:off x="5109100" y="2880925"/>
            <a:ext cx="4027999" cy="2264650"/>
          </a:xfrm>
          <a:prstGeom prst="rect">
            <a:avLst/>
          </a:prstGeom>
          <a:noFill/>
          <a:ln>
            <a:noFill/>
          </a:ln>
        </p:spPr>
      </p:pic>
      <p:graphicFrame>
        <p:nvGraphicFramePr>
          <p:cNvPr id="715" name="Google Shape;715;p85"/>
          <p:cNvGraphicFramePr/>
          <p:nvPr/>
        </p:nvGraphicFramePr>
        <p:xfrm>
          <a:off x="495300" y="3295650"/>
          <a:ext cx="3000000" cy="3000000"/>
        </p:xfrm>
        <a:graphic>
          <a:graphicData uri="http://schemas.openxmlformats.org/drawingml/2006/table">
            <a:tbl>
              <a:tblPr>
                <a:noFill/>
                <a:tableStyleId>{94F9D117-22C9-4824-8A95-11FE61A9F264}</a:tableStyleId>
              </a:tblPr>
              <a:tblGrid>
                <a:gridCol w="1517700"/>
                <a:gridCol w="1373425"/>
                <a:gridCol w="1373425"/>
              </a:tblGrid>
              <a:tr h="49655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Category</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 Items</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#PLs</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655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Backpack</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10,775</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161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9655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Battery</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5,352</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17</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716" name="Google Shape;716;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Framework for auditing </a:t>
            </a:r>
            <a:endParaRPr sz="3600"/>
          </a:p>
          <a:p>
            <a:pPr indent="0" lvl="0" marL="0" rtl="0" algn="l">
              <a:lnSpc>
                <a:spcPct val="100000"/>
              </a:lnSpc>
              <a:spcBef>
                <a:spcPts val="0"/>
              </a:spcBef>
              <a:spcAft>
                <a:spcPts val="0"/>
              </a:spcAft>
              <a:buSzPts val="4800"/>
              <a:buNone/>
            </a:pPr>
            <a:r>
              <a:rPr lang="en" sz="3600"/>
              <a:t>recommendation systems</a:t>
            </a:r>
            <a:endParaRPr sz="3600"/>
          </a:p>
        </p:txBody>
      </p:sp>
      <p:sp>
        <p:nvSpPr>
          <p:cNvPr id="722" name="Google Shape;722;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framework</a:t>
            </a:r>
            <a:endParaRPr/>
          </a:p>
        </p:txBody>
      </p:sp>
      <p:sp>
        <p:nvSpPr>
          <p:cNvPr id="728" name="Google Shape;728;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To understand the recommendation ecosystem, we instantiate related item recommendations as </a:t>
            </a:r>
            <a:r>
              <a:rPr lang="en">
                <a:solidFill>
                  <a:srgbClr val="FF0000"/>
                </a:solidFill>
              </a:rPr>
              <a:t>Related Item Network (RIN).</a:t>
            </a:r>
            <a:endParaRPr>
              <a:solidFill>
                <a:srgbClr val="FF0000"/>
              </a:solidFill>
            </a:endParaRPr>
          </a:p>
        </p:txBody>
      </p:sp>
      <p:pic>
        <p:nvPicPr>
          <p:cNvPr id="729" name="Google Shape;729;p87"/>
          <p:cNvPicPr preferRelativeResize="0"/>
          <p:nvPr/>
        </p:nvPicPr>
        <p:blipFill rotWithShape="1">
          <a:blip r:embed="rId3">
            <a:alphaModFix/>
          </a:blip>
          <a:srcRect b="0" l="0" r="0" t="0"/>
          <a:stretch/>
        </p:blipFill>
        <p:spPr>
          <a:xfrm>
            <a:off x="5792075" y="2155125"/>
            <a:ext cx="3425076" cy="2538950"/>
          </a:xfrm>
          <a:prstGeom prst="rect">
            <a:avLst/>
          </a:prstGeom>
          <a:noFill/>
          <a:ln>
            <a:noFill/>
          </a:ln>
        </p:spPr>
      </p:pic>
      <p:graphicFrame>
        <p:nvGraphicFramePr>
          <p:cNvPr id="730" name="Google Shape;730;p87"/>
          <p:cNvGraphicFramePr/>
          <p:nvPr/>
        </p:nvGraphicFramePr>
        <p:xfrm>
          <a:off x="419100" y="2533650"/>
          <a:ext cx="3000000" cy="3000000"/>
        </p:xfrm>
        <a:graphic>
          <a:graphicData uri="http://schemas.openxmlformats.org/drawingml/2006/table">
            <a:tbl>
              <a:tblPr>
                <a:noFill/>
                <a:tableStyleId>{94F9D117-22C9-4824-8A95-11FE61A9F264}</a:tableStyleId>
              </a:tblPr>
              <a:tblGrid>
                <a:gridCol w="1809750"/>
                <a:gridCol w="1809750"/>
              </a:tblGrid>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Items</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Related items</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A</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B, C, D</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B</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E, C, F</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C</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D, E, F</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731" name="Google Shape;731;p87"/>
          <p:cNvSpPr/>
          <p:nvPr/>
        </p:nvSpPr>
        <p:spPr>
          <a:xfrm>
            <a:off x="4162850" y="3049650"/>
            <a:ext cx="1651500" cy="825600"/>
          </a:xfrm>
          <a:prstGeom prst="rightArrow">
            <a:avLst>
              <a:gd fmla="val 50000"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5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Algorithms mediate interactions between stakeholders</a:t>
            </a:r>
            <a:endParaRPr/>
          </a:p>
        </p:txBody>
      </p:sp>
      <p:pic>
        <p:nvPicPr>
          <p:cNvPr id="244" name="Google Shape;244;p52"/>
          <p:cNvPicPr preferRelativeResize="0"/>
          <p:nvPr/>
        </p:nvPicPr>
        <p:blipFill rotWithShape="1">
          <a:blip r:embed="rId3">
            <a:alphaModFix/>
          </a:blip>
          <a:srcRect b="0" l="0" r="0" t="0"/>
          <a:stretch/>
        </p:blipFill>
        <p:spPr>
          <a:xfrm>
            <a:off x="427900" y="1595075"/>
            <a:ext cx="373176" cy="474825"/>
          </a:xfrm>
          <a:prstGeom prst="rect">
            <a:avLst/>
          </a:prstGeom>
          <a:noFill/>
          <a:ln cap="flat" cmpd="sng" w="19050">
            <a:solidFill>
              <a:srgbClr val="000000"/>
            </a:solidFill>
            <a:prstDash val="solid"/>
            <a:round/>
            <a:headEnd len="sm" w="sm" type="none"/>
            <a:tailEnd len="sm" w="sm" type="none"/>
          </a:ln>
        </p:spPr>
      </p:pic>
      <p:pic>
        <p:nvPicPr>
          <p:cNvPr id="245" name="Google Shape;245;p52"/>
          <p:cNvPicPr preferRelativeResize="0"/>
          <p:nvPr/>
        </p:nvPicPr>
        <p:blipFill rotWithShape="1">
          <a:blip r:embed="rId3">
            <a:alphaModFix/>
          </a:blip>
          <a:srcRect b="0" l="0" r="0" t="0"/>
          <a:stretch/>
        </p:blipFill>
        <p:spPr>
          <a:xfrm>
            <a:off x="961300" y="1595075"/>
            <a:ext cx="373176" cy="474825"/>
          </a:xfrm>
          <a:prstGeom prst="rect">
            <a:avLst/>
          </a:prstGeom>
          <a:noFill/>
          <a:ln cap="flat" cmpd="sng" w="19050">
            <a:solidFill>
              <a:srgbClr val="000000"/>
            </a:solidFill>
            <a:prstDash val="solid"/>
            <a:round/>
            <a:headEnd len="sm" w="sm" type="none"/>
            <a:tailEnd len="sm" w="sm" type="none"/>
          </a:ln>
        </p:spPr>
      </p:pic>
      <p:pic>
        <p:nvPicPr>
          <p:cNvPr id="246" name="Google Shape;246;p52"/>
          <p:cNvPicPr preferRelativeResize="0"/>
          <p:nvPr/>
        </p:nvPicPr>
        <p:blipFill rotWithShape="1">
          <a:blip r:embed="rId3">
            <a:alphaModFix/>
          </a:blip>
          <a:srcRect b="0" l="0" r="0" t="0"/>
          <a:stretch/>
        </p:blipFill>
        <p:spPr>
          <a:xfrm>
            <a:off x="427900" y="2204675"/>
            <a:ext cx="373176" cy="474825"/>
          </a:xfrm>
          <a:prstGeom prst="rect">
            <a:avLst/>
          </a:prstGeom>
          <a:noFill/>
          <a:ln cap="flat" cmpd="sng" w="19050">
            <a:solidFill>
              <a:srgbClr val="000000"/>
            </a:solidFill>
            <a:prstDash val="solid"/>
            <a:round/>
            <a:headEnd len="sm" w="sm" type="none"/>
            <a:tailEnd len="sm" w="sm" type="none"/>
          </a:ln>
        </p:spPr>
      </p:pic>
      <p:pic>
        <p:nvPicPr>
          <p:cNvPr id="247" name="Google Shape;247;p52"/>
          <p:cNvPicPr preferRelativeResize="0"/>
          <p:nvPr/>
        </p:nvPicPr>
        <p:blipFill rotWithShape="1">
          <a:blip r:embed="rId3">
            <a:alphaModFix/>
          </a:blip>
          <a:srcRect b="0" l="0" r="0" t="0"/>
          <a:stretch/>
        </p:blipFill>
        <p:spPr>
          <a:xfrm>
            <a:off x="961300" y="2204675"/>
            <a:ext cx="373176" cy="474825"/>
          </a:xfrm>
          <a:prstGeom prst="rect">
            <a:avLst/>
          </a:prstGeom>
          <a:noFill/>
          <a:ln cap="flat" cmpd="sng" w="19050">
            <a:solidFill>
              <a:srgbClr val="000000"/>
            </a:solidFill>
            <a:prstDash val="solid"/>
            <a:round/>
            <a:headEnd len="sm" w="sm" type="none"/>
            <a:tailEnd len="sm" w="sm" type="none"/>
          </a:ln>
        </p:spPr>
      </p:pic>
      <p:pic>
        <p:nvPicPr>
          <p:cNvPr id="248" name="Google Shape;248;p52"/>
          <p:cNvPicPr preferRelativeResize="0"/>
          <p:nvPr/>
        </p:nvPicPr>
        <p:blipFill rotWithShape="1">
          <a:blip r:embed="rId3">
            <a:alphaModFix/>
          </a:blip>
          <a:srcRect b="0" l="0" r="0" t="0"/>
          <a:stretch/>
        </p:blipFill>
        <p:spPr>
          <a:xfrm>
            <a:off x="427900" y="2814275"/>
            <a:ext cx="373176" cy="474825"/>
          </a:xfrm>
          <a:prstGeom prst="rect">
            <a:avLst/>
          </a:prstGeom>
          <a:noFill/>
          <a:ln cap="flat" cmpd="sng" w="19050">
            <a:solidFill>
              <a:srgbClr val="000000"/>
            </a:solidFill>
            <a:prstDash val="solid"/>
            <a:round/>
            <a:headEnd len="sm" w="sm" type="none"/>
            <a:tailEnd len="sm" w="sm" type="none"/>
          </a:ln>
        </p:spPr>
      </p:pic>
      <p:pic>
        <p:nvPicPr>
          <p:cNvPr id="249" name="Google Shape;249;p52"/>
          <p:cNvPicPr preferRelativeResize="0"/>
          <p:nvPr/>
        </p:nvPicPr>
        <p:blipFill rotWithShape="1">
          <a:blip r:embed="rId3">
            <a:alphaModFix/>
          </a:blip>
          <a:srcRect b="0" l="0" r="0" t="0"/>
          <a:stretch/>
        </p:blipFill>
        <p:spPr>
          <a:xfrm>
            <a:off x="961300" y="2814275"/>
            <a:ext cx="373176" cy="474825"/>
          </a:xfrm>
          <a:prstGeom prst="rect">
            <a:avLst/>
          </a:prstGeom>
          <a:noFill/>
          <a:ln cap="flat" cmpd="sng" w="19050">
            <a:solidFill>
              <a:srgbClr val="000000"/>
            </a:solidFill>
            <a:prstDash val="solid"/>
            <a:round/>
            <a:headEnd len="sm" w="sm" type="none"/>
            <a:tailEnd len="sm" w="sm" type="none"/>
          </a:ln>
        </p:spPr>
      </p:pic>
      <p:pic>
        <p:nvPicPr>
          <p:cNvPr id="250" name="Google Shape;250;p52"/>
          <p:cNvPicPr preferRelativeResize="0"/>
          <p:nvPr/>
        </p:nvPicPr>
        <p:blipFill rotWithShape="1">
          <a:blip r:embed="rId3">
            <a:alphaModFix/>
          </a:blip>
          <a:srcRect b="0" l="0" r="0" t="0"/>
          <a:stretch/>
        </p:blipFill>
        <p:spPr>
          <a:xfrm>
            <a:off x="427900" y="3423875"/>
            <a:ext cx="373176" cy="474825"/>
          </a:xfrm>
          <a:prstGeom prst="rect">
            <a:avLst/>
          </a:prstGeom>
          <a:noFill/>
          <a:ln cap="flat" cmpd="sng" w="19050">
            <a:solidFill>
              <a:srgbClr val="000000"/>
            </a:solidFill>
            <a:prstDash val="solid"/>
            <a:round/>
            <a:headEnd len="sm" w="sm" type="none"/>
            <a:tailEnd len="sm" w="sm" type="none"/>
          </a:ln>
        </p:spPr>
      </p:pic>
      <p:pic>
        <p:nvPicPr>
          <p:cNvPr id="251" name="Google Shape;251;p52"/>
          <p:cNvPicPr preferRelativeResize="0"/>
          <p:nvPr/>
        </p:nvPicPr>
        <p:blipFill rotWithShape="1">
          <a:blip r:embed="rId3">
            <a:alphaModFix/>
          </a:blip>
          <a:srcRect b="0" l="0" r="0" t="0"/>
          <a:stretch/>
        </p:blipFill>
        <p:spPr>
          <a:xfrm>
            <a:off x="961300" y="3423875"/>
            <a:ext cx="373176" cy="474825"/>
          </a:xfrm>
          <a:prstGeom prst="rect">
            <a:avLst/>
          </a:prstGeom>
          <a:noFill/>
          <a:ln cap="flat" cmpd="sng" w="19050">
            <a:solidFill>
              <a:srgbClr val="000000"/>
            </a:solidFill>
            <a:prstDash val="solid"/>
            <a:round/>
            <a:headEnd len="sm" w="sm" type="none"/>
            <a:tailEnd len="sm" w="sm" type="none"/>
          </a:ln>
        </p:spPr>
      </p:pic>
      <p:pic>
        <p:nvPicPr>
          <p:cNvPr id="252" name="Google Shape;252;p52"/>
          <p:cNvPicPr preferRelativeResize="0"/>
          <p:nvPr/>
        </p:nvPicPr>
        <p:blipFill rotWithShape="1">
          <a:blip r:embed="rId3">
            <a:alphaModFix/>
          </a:blip>
          <a:srcRect b="0" l="0" r="0" t="0"/>
          <a:stretch/>
        </p:blipFill>
        <p:spPr>
          <a:xfrm>
            <a:off x="7743100" y="1595075"/>
            <a:ext cx="373176" cy="474825"/>
          </a:xfrm>
          <a:prstGeom prst="rect">
            <a:avLst/>
          </a:prstGeom>
          <a:noFill/>
          <a:ln cap="flat" cmpd="sng" w="19050">
            <a:solidFill>
              <a:srgbClr val="000000"/>
            </a:solidFill>
            <a:prstDash val="solid"/>
            <a:round/>
            <a:headEnd len="sm" w="sm" type="none"/>
            <a:tailEnd len="sm" w="sm" type="none"/>
          </a:ln>
        </p:spPr>
      </p:pic>
      <p:pic>
        <p:nvPicPr>
          <p:cNvPr id="253" name="Google Shape;253;p52"/>
          <p:cNvPicPr preferRelativeResize="0"/>
          <p:nvPr/>
        </p:nvPicPr>
        <p:blipFill rotWithShape="1">
          <a:blip r:embed="rId3">
            <a:alphaModFix/>
          </a:blip>
          <a:srcRect b="0" l="0" r="0" t="0"/>
          <a:stretch/>
        </p:blipFill>
        <p:spPr>
          <a:xfrm>
            <a:off x="8276500" y="1595075"/>
            <a:ext cx="373176" cy="474825"/>
          </a:xfrm>
          <a:prstGeom prst="rect">
            <a:avLst/>
          </a:prstGeom>
          <a:noFill/>
          <a:ln cap="flat" cmpd="sng" w="19050">
            <a:solidFill>
              <a:srgbClr val="000000"/>
            </a:solidFill>
            <a:prstDash val="solid"/>
            <a:round/>
            <a:headEnd len="sm" w="sm" type="none"/>
            <a:tailEnd len="sm" w="sm" type="none"/>
          </a:ln>
        </p:spPr>
      </p:pic>
      <p:pic>
        <p:nvPicPr>
          <p:cNvPr id="254" name="Google Shape;254;p52"/>
          <p:cNvPicPr preferRelativeResize="0"/>
          <p:nvPr/>
        </p:nvPicPr>
        <p:blipFill rotWithShape="1">
          <a:blip r:embed="rId3">
            <a:alphaModFix/>
          </a:blip>
          <a:srcRect b="0" l="0" r="0" t="0"/>
          <a:stretch/>
        </p:blipFill>
        <p:spPr>
          <a:xfrm>
            <a:off x="7743100" y="2204675"/>
            <a:ext cx="373176" cy="474825"/>
          </a:xfrm>
          <a:prstGeom prst="rect">
            <a:avLst/>
          </a:prstGeom>
          <a:noFill/>
          <a:ln cap="flat" cmpd="sng" w="19050">
            <a:solidFill>
              <a:srgbClr val="000000"/>
            </a:solidFill>
            <a:prstDash val="solid"/>
            <a:round/>
            <a:headEnd len="sm" w="sm" type="none"/>
            <a:tailEnd len="sm" w="sm" type="none"/>
          </a:ln>
        </p:spPr>
      </p:pic>
      <p:pic>
        <p:nvPicPr>
          <p:cNvPr id="255" name="Google Shape;255;p52"/>
          <p:cNvPicPr preferRelativeResize="0"/>
          <p:nvPr/>
        </p:nvPicPr>
        <p:blipFill rotWithShape="1">
          <a:blip r:embed="rId3">
            <a:alphaModFix/>
          </a:blip>
          <a:srcRect b="0" l="0" r="0" t="0"/>
          <a:stretch/>
        </p:blipFill>
        <p:spPr>
          <a:xfrm>
            <a:off x="8276500" y="2204675"/>
            <a:ext cx="373176" cy="474825"/>
          </a:xfrm>
          <a:prstGeom prst="rect">
            <a:avLst/>
          </a:prstGeom>
          <a:noFill/>
          <a:ln cap="flat" cmpd="sng" w="19050">
            <a:solidFill>
              <a:srgbClr val="000000"/>
            </a:solidFill>
            <a:prstDash val="solid"/>
            <a:round/>
            <a:headEnd len="sm" w="sm" type="none"/>
            <a:tailEnd len="sm" w="sm" type="none"/>
          </a:ln>
        </p:spPr>
      </p:pic>
      <p:pic>
        <p:nvPicPr>
          <p:cNvPr id="256" name="Google Shape;256;p52"/>
          <p:cNvPicPr preferRelativeResize="0"/>
          <p:nvPr/>
        </p:nvPicPr>
        <p:blipFill rotWithShape="1">
          <a:blip r:embed="rId3">
            <a:alphaModFix/>
          </a:blip>
          <a:srcRect b="0" l="0" r="0" t="0"/>
          <a:stretch/>
        </p:blipFill>
        <p:spPr>
          <a:xfrm>
            <a:off x="7743100" y="2814275"/>
            <a:ext cx="373176" cy="474825"/>
          </a:xfrm>
          <a:prstGeom prst="rect">
            <a:avLst/>
          </a:prstGeom>
          <a:noFill/>
          <a:ln cap="flat" cmpd="sng" w="19050">
            <a:solidFill>
              <a:srgbClr val="000000"/>
            </a:solidFill>
            <a:prstDash val="solid"/>
            <a:round/>
            <a:headEnd len="sm" w="sm" type="none"/>
            <a:tailEnd len="sm" w="sm" type="none"/>
          </a:ln>
        </p:spPr>
      </p:pic>
      <p:pic>
        <p:nvPicPr>
          <p:cNvPr id="257" name="Google Shape;257;p52"/>
          <p:cNvPicPr preferRelativeResize="0"/>
          <p:nvPr/>
        </p:nvPicPr>
        <p:blipFill rotWithShape="1">
          <a:blip r:embed="rId3">
            <a:alphaModFix/>
          </a:blip>
          <a:srcRect b="0" l="0" r="0" t="0"/>
          <a:stretch/>
        </p:blipFill>
        <p:spPr>
          <a:xfrm>
            <a:off x="8276500" y="2814275"/>
            <a:ext cx="373176" cy="474825"/>
          </a:xfrm>
          <a:prstGeom prst="rect">
            <a:avLst/>
          </a:prstGeom>
          <a:noFill/>
          <a:ln cap="flat" cmpd="sng" w="19050">
            <a:solidFill>
              <a:srgbClr val="000000"/>
            </a:solidFill>
            <a:prstDash val="solid"/>
            <a:round/>
            <a:headEnd len="sm" w="sm" type="none"/>
            <a:tailEnd len="sm" w="sm" type="none"/>
          </a:ln>
        </p:spPr>
      </p:pic>
      <p:pic>
        <p:nvPicPr>
          <p:cNvPr id="258" name="Google Shape;258;p52"/>
          <p:cNvPicPr preferRelativeResize="0"/>
          <p:nvPr/>
        </p:nvPicPr>
        <p:blipFill rotWithShape="1">
          <a:blip r:embed="rId3">
            <a:alphaModFix/>
          </a:blip>
          <a:srcRect b="0" l="0" r="0" t="0"/>
          <a:stretch/>
        </p:blipFill>
        <p:spPr>
          <a:xfrm>
            <a:off x="7743100" y="3423875"/>
            <a:ext cx="373176" cy="474825"/>
          </a:xfrm>
          <a:prstGeom prst="rect">
            <a:avLst/>
          </a:prstGeom>
          <a:noFill/>
          <a:ln cap="flat" cmpd="sng" w="19050">
            <a:solidFill>
              <a:srgbClr val="000000"/>
            </a:solidFill>
            <a:prstDash val="solid"/>
            <a:round/>
            <a:headEnd len="sm" w="sm" type="none"/>
            <a:tailEnd len="sm" w="sm" type="none"/>
          </a:ln>
        </p:spPr>
      </p:pic>
      <p:pic>
        <p:nvPicPr>
          <p:cNvPr id="259" name="Google Shape;259;p52"/>
          <p:cNvPicPr preferRelativeResize="0"/>
          <p:nvPr/>
        </p:nvPicPr>
        <p:blipFill rotWithShape="1">
          <a:blip r:embed="rId3">
            <a:alphaModFix/>
          </a:blip>
          <a:srcRect b="0" l="0" r="0" t="0"/>
          <a:stretch/>
        </p:blipFill>
        <p:spPr>
          <a:xfrm>
            <a:off x="8276500" y="3423875"/>
            <a:ext cx="373176" cy="474825"/>
          </a:xfrm>
          <a:prstGeom prst="rect">
            <a:avLst/>
          </a:prstGeom>
          <a:noFill/>
          <a:ln cap="flat" cmpd="sng" w="19050">
            <a:solidFill>
              <a:srgbClr val="000000"/>
            </a:solidFill>
            <a:prstDash val="solid"/>
            <a:round/>
            <a:headEnd len="sm" w="sm" type="none"/>
            <a:tailEnd len="sm" w="sm" type="none"/>
          </a:ln>
        </p:spPr>
      </p:pic>
      <p:sp>
        <p:nvSpPr>
          <p:cNvPr id="260" name="Google Shape;260;p52"/>
          <p:cNvSpPr txBox="1"/>
          <p:nvPr/>
        </p:nvSpPr>
        <p:spPr>
          <a:xfrm>
            <a:off x="207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Sellers</a:t>
            </a:r>
            <a:endParaRPr b="1" i="0" sz="1400" u="none" cap="none" strike="noStrike">
              <a:solidFill>
                <a:srgbClr val="000000"/>
              </a:solidFill>
              <a:latin typeface="Arial"/>
              <a:ea typeface="Arial"/>
              <a:cs typeface="Arial"/>
              <a:sym typeface="Arial"/>
            </a:endParaRPr>
          </a:p>
        </p:txBody>
      </p:sp>
      <p:sp>
        <p:nvSpPr>
          <p:cNvPr id="261" name="Google Shape;261;p52"/>
          <p:cNvSpPr txBox="1"/>
          <p:nvPr/>
        </p:nvSpPr>
        <p:spPr>
          <a:xfrm>
            <a:off x="7446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262" name="Google Shape;262;p52"/>
          <p:cNvSpPr/>
          <p:nvPr/>
        </p:nvSpPr>
        <p:spPr>
          <a:xfrm>
            <a:off x="19753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2"/>
          <p:cNvSpPr/>
          <p:nvPr/>
        </p:nvSpPr>
        <p:spPr>
          <a:xfrm>
            <a:off x="25849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2"/>
          <p:cNvSpPr/>
          <p:nvPr/>
        </p:nvSpPr>
        <p:spPr>
          <a:xfrm>
            <a:off x="19753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2"/>
          <p:cNvSpPr/>
          <p:nvPr/>
        </p:nvSpPr>
        <p:spPr>
          <a:xfrm>
            <a:off x="25849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2"/>
          <p:cNvSpPr/>
          <p:nvPr/>
        </p:nvSpPr>
        <p:spPr>
          <a:xfrm>
            <a:off x="19753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2"/>
          <p:cNvSpPr/>
          <p:nvPr/>
        </p:nvSpPr>
        <p:spPr>
          <a:xfrm>
            <a:off x="25849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2"/>
          <p:cNvSpPr/>
          <p:nvPr/>
        </p:nvSpPr>
        <p:spPr>
          <a:xfrm>
            <a:off x="1975350" y="3414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2"/>
          <p:cNvSpPr/>
          <p:nvPr/>
        </p:nvSpPr>
        <p:spPr>
          <a:xfrm>
            <a:off x="2584950" y="3414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2"/>
          <p:cNvSpPr txBox="1"/>
          <p:nvPr/>
        </p:nvSpPr>
        <p:spPr>
          <a:xfrm>
            <a:off x="18079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Products</a:t>
            </a:r>
            <a:endParaRPr b="1" i="0" sz="1400" u="none" cap="none" strike="noStrike">
              <a:solidFill>
                <a:srgbClr val="000000"/>
              </a:solidFill>
              <a:latin typeface="Arial"/>
              <a:ea typeface="Arial"/>
              <a:cs typeface="Arial"/>
              <a:sym typeface="Arial"/>
            </a:endParaRPr>
          </a:p>
        </p:txBody>
      </p:sp>
      <p:sp>
        <p:nvSpPr>
          <p:cNvPr id="271" name="Google Shape;271;p52"/>
          <p:cNvSpPr txBox="1"/>
          <p:nvPr/>
        </p:nvSpPr>
        <p:spPr>
          <a:xfrm>
            <a:off x="3184275" y="4171225"/>
            <a:ext cx="4421400" cy="8313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lang="en">
                <a:solidFill>
                  <a:schemeClr val="dk1"/>
                </a:solidFill>
              </a:rPr>
              <a:t>PLATFORM</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72" name="Google Shape;272;p52"/>
          <p:cNvSpPr/>
          <p:nvPr/>
        </p:nvSpPr>
        <p:spPr>
          <a:xfrm>
            <a:off x="4210775" y="1773475"/>
            <a:ext cx="2043600" cy="1740900"/>
          </a:xfrm>
          <a:prstGeom prst="cube">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2"/>
          <p:cNvSpPr txBox="1"/>
          <p:nvPr/>
        </p:nvSpPr>
        <p:spPr>
          <a:xfrm>
            <a:off x="4038151" y="2482725"/>
            <a:ext cx="1860000" cy="692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Search</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Recommendation</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74" name="Google Shape;27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framework</a:t>
            </a:r>
            <a:endParaRPr/>
          </a:p>
        </p:txBody>
      </p:sp>
      <p:sp>
        <p:nvSpPr>
          <p:cNvPr id="738" name="Google Shape;738;p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To understand the recommendation ecosystem, we instantiate related item recommendations as </a:t>
            </a:r>
            <a:r>
              <a:rPr lang="en">
                <a:solidFill>
                  <a:srgbClr val="FF0000"/>
                </a:solidFill>
              </a:rPr>
              <a:t>Related Item Network (RIN).</a:t>
            </a:r>
            <a:endParaRPr>
              <a:solidFill>
                <a:srgbClr val="FF0000"/>
              </a:solidFill>
            </a:endParaRPr>
          </a:p>
        </p:txBody>
      </p:sp>
      <p:pic>
        <p:nvPicPr>
          <p:cNvPr id="739" name="Google Shape;739;p88"/>
          <p:cNvPicPr preferRelativeResize="0"/>
          <p:nvPr/>
        </p:nvPicPr>
        <p:blipFill rotWithShape="1">
          <a:blip r:embed="rId3">
            <a:alphaModFix/>
          </a:blip>
          <a:srcRect b="0" l="0" r="0" t="0"/>
          <a:stretch/>
        </p:blipFill>
        <p:spPr>
          <a:xfrm>
            <a:off x="5792075" y="2155125"/>
            <a:ext cx="3425076" cy="2538950"/>
          </a:xfrm>
          <a:prstGeom prst="rect">
            <a:avLst/>
          </a:prstGeom>
          <a:noFill/>
          <a:ln>
            <a:noFill/>
          </a:ln>
        </p:spPr>
      </p:pic>
      <p:graphicFrame>
        <p:nvGraphicFramePr>
          <p:cNvPr id="740" name="Google Shape;740;p88"/>
          <p:cNvGraphicFramePr/>
          <p:nvPr/>
        </p:nvGraphicFramePr>
        <p:xfrm>
          <a:off x="419100" y="2533650"/>
          <a:ext cx="3000000" cy="3000000"/>
        </p:xfrm>
        <a:graphic>
          <a:graphicData uri="http://schemas.openxmlformats.org/drawingml/2006/table">
            <a:tbl>
              <a:tblPr>
                <a:noFill/>
                <a:tableStyleId>{94F9D117-22C9-4824-8A95-11FE61A9F264}</a:tableStyleId>
              </a:tblPr>
              <a:tblGrid>
                <a:gridCol w="1809750"/>
                <a:gridCol w="1809750"/>
              </a:tblGrid>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Items</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Related items</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A</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0000">
                        <a:alpha val="41568"/>
                      </a:srgbClr>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B, C, D</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0000">
                        <a:alpha val="41568"/>
                      </a:srgbClr>
                    </a:solidFill>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B</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E, C, F</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C</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D, E, F</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741" name="Google Shape;741;p88"/>
          <p:cNvSpPr/>
          <p:nvPr/>
        </p:nvSpPr>
        <p:spPr>
          <a:xfrm>
            <a:off x="4162850" y="3049650"/>
            <a:ext cx="1651500" cy="825600"/>
          </a:xfrm>
          <a:prstGeom prst="rightArrow">
            <a:avLst>
              <a:gd fmla="val 50000"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8"/>
          <p:cNvSpPr/>
          <p:nvPr/>
        </p:nvSpPr>
        <p:spPr>
          <a:xfrm>
            <a:off x="6579475" y="2155125"/>
            <a:ext cx="411600" cy="416700"/>
          </a:xfrm>
          <a:prstGeom prst="ellipse">
            <a:avLst/>
          </a:prstGeom>
          <a:solidFill>
            <a:srgbClr val="FF0000">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88"/>
          <p:cNvSpPr/>
          <p:nvPr/>
        </p:nvSpPr>
        <p:spPr>
          <a:xfrm>
            <a:off x="8713075" y="3221925"/>
            <a:ext cx="411600" cy="416700"/>
          </a:xfrm>
          <a:prstGeom prst="ellipse">
            <a:avLst/>
          </a:prstGeom>
          <a:solidFill>
            <a:srgbClr val="FF0000">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88"/>
          <p:cNvSpPr/>
          <p:nvPr/>
        </p:nvSpPr>
        <p:spPr>
          <a:xfrm rot="1667523">
            <a:off x="6884482" y="2804169"/>
            <a:ext cx="1910935" cy="212562"/>
          </a:xfrm>
          <a:prstGeom prst="rect">
            <a:avLst/>
          </a:prstGeom>
          <a:solidFill>
            <a:srgbClr val="FF0000">
              <a:alpha val="41568"/>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88"/>
          <p:cNvSpPr/>
          <p:nvPr/>
        </p:nvSpPr>
        <p:spPr>
          <a:xfrm>
            <a:off x="8027275" y="2155125"/>
            <a:ext cx="411600" cy="416700"/>
          </a:xfrm>
          <a:prstGeom prst="ellipse">
            <a:avLst/>
          </a:prstGeom>
          <a:solidFill>
            <a:srgbClr val="FF0000">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88"/>
          <p:cNvSpPr/>
          <p:nvPr/>
        </p:nvSpPr>
        <p:spPr>
          <a:xfrm>
            <a:off x="6579475" y="4212525"/>
            <a:ext cx="411600" cy="416700"/>
          </a:xfrm>
          <a:prstGeom prst="ellipse">
            <a:avLst/>
          </a:prstGeom>
          <a:solidFill>
            <a:srgbClr val="FF0000">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88"/>
          <p:cNvSpPr/>
          <p:nvPr/>
        </p:nvSpPr>
        <p:spPr>
          <a:xfrm rot="-1508448">
            <a:off x="6884437" y="3871043"/>
            <a:ext cx="1910818" cy="212446"/>
          </a:xfrm>
          <a:prstGeom prst="rect">
            <a:avLst/>
          </a:prstGeom>
          <a:solidFill>
            <a:srgbClr val="FF0000">
              <a:alpha val="41568"/>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88"/>
          <p:cNvSpPr/>
          <p:nvPr/>
        </p:nvSpPr>
        <p:spPr>
          <a:xfrm rot="-7441848">
            <a:off x="8124564" y="2792512"/>
            <a:ext cx="839470" cy="212426"/>
          </a:xfrm>
          <a:prstGeom prst="rect">
            <a:avLst/>
          </a:prstGeom>
          <a:solidFill>
            <a:srgbClr val="FF0000">
              <a:alpha val="41568"/>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Two RINs </a:t>
            </a:r>
            <a:endParaRPr/>
          </a:p>
        </p:txBody>
      </p:sp>
      <p:sp>
        <p:nvSpPr>
          <p:cNvPr id="755" name="Google Shape;755;p8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RINs constructed from </a:t>
            </a:r>
            <a:endParaRPr>
              <a:solidFill>
                <a:srgbClr val="000000"/>
              </a:solidFill>
            </a:endParaRPr>
          </a:p>
          <a:p>
            <a:pPr indent="-317500" lvl="1" marL="1371600" rtl="0" algn="l">
              <a:lnSpc>
                <a:spcPct val="150000"/>
              </a:lnSpc>
              <a:spcBef>
                <a:spcPts val="0"/>
              </a:spcBef>
              <a:spcAft>
                <a:spcPts val="0"/>
              </a:spcAft>
              <a:buClr>
                <a:srgbClr val="000000"/>
              </a:buClr>
              <a:buSzPts val="1400"/>
              <a:buChar char="➢"/>
            </a:pPr>
            <a:r>
              <a:rPr lang="en" sz="1400">
                <a:solidFill>
                  <a:schemeClr val="dk1"/>
                </a:solidFill>
              </a:rPr>
              <a:t>Sponsored recommendations: Sponsored RIN (</a:t>
            </a:r>
            <a:r>
              <a:rPr i="1" lang="en" sz="1400">
                <a:solidFill>
                  <a:schemeClr val="dk1"/>
                </a:solidFill>
              </a:rPr>
              <a:t>S</a:t>
            </a:r>
            <a:r>
              <a:rPr lang="en" sz="1400">
                <a:solidFill>
                  <a:schemeClr val="dk1"/>
                </a:solidFill>
              </a:rPr>
              <a:t>)</a:t>
            </a:r>
            <a:endParaRPr>
              <a:solidFill>
                <a:schemeClr val="dk1"/>
              </a:solidFill>
            </a:endParaRPr>
          </a:p>
          <a:p>
            <a:pPr indent="-317500" lvl="1" marL="1371600" rtl="0" algn="l">
              <a:lnSpc>
                <a:spcPct val="150000"/>
              </a:lnSpc>
              <a:spcBef>
                <a:spcPts val="0"/>
              </a:spcBef>
              <a:spcAft>
                <a:spcPts val="0"/>
              </a:spcAft>
              <a:buClr>
                <a:srgbClr val="000000"/>
              </a:buClr>
              <a:buSzPts val="1400"/>
              <a:buChar char="➢"/>
            </a:pPr>
            <a:r>
              <a:rPr lang="en" sz="1400">
                <a:solidFill>
                  <a:schemeClr val="dk1"/>
                </a:solidFill>
              </a:rPr>
              <a:t>Organic recommendations: Organic RIN (</a:t>
            </a:r>
            <a:r>
              <a:rPr i="1" lang="en" sz="1400">
                <a:solidFill>
                  <a:schemeClr val="dk1"/>
                </a:solidFill>
              </a:rPr>
              <a:t>O</a:t>
            </a:r>
            <a:r>
              <a:rPr lang="en" sz="1400">
                <a:solidFill>
                  <a:schemeClr val="dk1"/>
                </a:solidFill>
              </a:rPr>
              <a:t>)</a:t>
            </a:r>
            <a:endParaRPr>
              <a:solidFill>
                <a:srgbClr val="000000"/>
              </a:solidFill>
            </a:endParaRPr>
          </a:p>
          <a:p>
            <a:pPr indent="0" lvl="0" marL="914400" rtl="0" algn="l">
              <a:lnSpc>
                <a:spcPct val="150000"/>
              </a:lnSpc>
              <a:spcBef>
                <a:spcPts val="1600"/>
              </a:spcBef>
              <a:spcAft>
                <a:spcPts val="1600"/>
              </a:spcAft>
              <a:buSzPts val="1800"/>
              <a:buNone/>
            </a:pPr>
            <a:r>
              <a:t/>
            </a:r>
            <a:endParaRPr>
              <a:solidFill>
                <a:srgbClr val="FF0000"/>
              </a:solidFill>
            </a:endParaRPr>
          </a:p>
        </p:txBody>
      </p:sp>
      <p:sp>
        <p:nvSpPr>
          <p:cNvPr id="756" name="Google Shape;756;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Two RINs and the rationale behind it</a:t>
            </a:r>
            <a:endParaRPr/>
          </a:p>
        </p:txBody>
      </p:sp>
      <p:sp>
        <p:nvSpPr>
          <p:cNvPr id="762" name="Google Shape;762;p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RINs constructed from </a:t>
            </a:r>
            <a:endParaRPr>
              <a:solidFill>
                <a:srgbClr val="000000"/>
              </a:solidFill>
            </a:endParaRPr>
          </a:p>
          <a:p>
            <a:pPr indent="-317500" lvl="1" marL="1371600" rtl="0" algn="l">
              <a:lnSpc>
                <a:spcPct val="150000"/>
              </a:lnSpc>
              <a:spcBef>
                <a:spcPts val="0"/>
              </a:spcBef>
              <a:spcAft>
                <a:spcPts val="0"/>
              </a:spcAft>
              <a:buClr>
                <a:srgbClr val="000000"/>
              </a:buClr>
              <a:buSzPts val="1400"/>
              <a:buChar char="➢"/>
            </a:pPr>
            <a:r>
              <a:rPr lang="en" sz="1400">
                <a:solidFill>
                  <a:schemeClr val="dk1"/>
                </a:solidFill>
              </a:rPr>
              <a:t>Sponsored recommendations: Sponsored RIN (</a:t>
            </a:r>
            <a:r>
              <a:rPr i="1" lang="en" sz="1400">
                <a:solidFill>
                  <a:schemeClr val="dk1"/>
                </a:solidFill>
              </a:rPr>
              <a:t>S</a:t>
            </a:r>
            <a:r>
              <a:rPr lang="en" sz="1400">
                <a:solidFill>
                  <a:schemeClr val="dk1"/>
                </a:solidFill>
              </a:rPr>
              <a:t>)</a:t>
            </a:r>
            <a:endParaRPr>
              <a:solidFill>
                <a:schemeClr val="dk1"/>
              </a:solidFill>
            </a:endParaRPr>
          </a:p>
          <a:p>
            <a:pPr indent="-317500" lvl="1" marL="1371600" rtl="0" algn="l">
              <a:lnSpc>
                <a:spcPct val="150000"/>
              </a:lnSpc>
              <a:spcBef>
                <a:spcPts val="0"/>
              </a:spcBef>
              <a:spcAft>
                <a:spcPts val="0"/>
              </a:spcAft>
              <a:buClr>
                <a:srgbClr val="000000"/>
              </a:buClr>
              <a:buSzPts val="1400"/>
              <a:buChar char="➢"/>
            </a:pPr>
            <a:r>
              <a:rPr lang="en" sz="1400">
                <a:solidFill>
                  <a:schemeClr val="dk1"/>
                </a:solidFill>
              </a:rPr>
              <a:t>Organic recommendations: Organic RIN (</a:t>
            </a:r>
            <a:r>
              <a:rPr i="1" lang="en" sz="1400">
                <a:solidFill>
                  <a:schemeClr val="dk1"/>
                </a:solidFill>
              </a:rPr>
              <a:t>O</a:t>
            </a:r>
            <a:r>
              <a:rPr lang="en" sz="1400">
                <a:solidFill>
                  <a:schemeClr val="dk1"/>
                </a:solidFill>
              </a:rPr>
              <a:t>)</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Difficult to quantify bias in absolute terms; however it is easier provided an unbiased reference for comparison.</a:t>
            </a:r>
            <a:endParaRPr>
              <a:solidFill>
                <a:srgbClr val="000000"/>
              </a:solidFill>
            </a:endParaRPr>
          </a:p>
          <a:p>
            <a:pPr indent="0" lvl="0" marL="914400" rtl="0" algn="l">
              <a:lnSpc>
                <a:spcPct val="150000"/>
              </a:lnSpc>
              <a:spcBef>
                <a:spcPts val="1600"/>
              </a:spcBef>
              <a:spcAft>
                <a:spcPts val="1600"/>
              </a:spcAft>
              <a:buSzPts val="1800"/>
              <a:buNone/>
            </a:pPr>
            <a:r>
              <a:t/>
            </a:r>
            <a:endParaRPr>
              <a:solidFill>
                <a:srgbClr val="FF0000"/>
              </a:solidFill>
            </a:endParaRPr>
          </a:p>
        </p:txBody>
      </p:sp>
      <p:sp>
        <p:nvSpPr>
          <p:cNvPr id="763" name="Google Shape;763;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Two RINs and the rationale behind it</a:t>
            </a:r>
            <a:endParaRPr/>
          </a:p>
        </p:txBody>
      </p:sp>
      <p:sp>
        <p:nvSpPr>
          <p:cNvPr id="769" name="Google Shape;769;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RINs constructed from </a:t>
            </a:r>
            <a:endParaRPr>
              <a:solidFill>
                <a:srgbClr val="000000"/>
              </a:solidFill>
            </a:endParaRPr>
          </a:p>
          <a:p>
            <a:pPr indent="-317500" lvl="1" marL="1371600" rtl="0" algn="l">
              <a:lnSpc>
                <a:spcPct val="150000"/>
              </a:lnSpc>
              <a:spcBef>
                <a:spcPts val="0"/>
              </a:spcBef>
              <a:spcAft>
                <a:spcPts val="0"/>
              </a:spcAft>
              <a:buClr>
                <a:srgbClr val="000000"/>
              </a:buClr>
              <a:buSzPts val="1400"/>
              <a:buChar char="➢"/>
            </a:pPr>
            <a:r>
              <a:rPr lang="en" sz="1400">
                <a:solidFill>
                  <a:schemeClr val="dk1"/>
                </a:solidFill>
              </a:rPr>
              <a:t>Sponsored recommendations: Sponsored RIN (</a:t>
            </a:r>
            <a:r>
              <a:rPr i="1" lang="en" sz="1400">
                <a:solidFill>
                  <a:schemeClr val="dk1"/>
                </a:solidFill>
              </a:rPr>
              <a:t>S</a:t>
            </a:r>
            <a:r>
              <a:rPr lang="en" sz="1400">
                <a:solidFill>
                  <a:schemeClr val="dk1"/>
                </a:solidFill>
              </a:rPr>
              <a:t>)</a:t>
            </a:r>
            <a:endParaRPr>
              <a:solidFill>
                <a:schemeClr val="dk1"/>
              </a:solidFill>
            </a:endParaRPr>
          </a:p>
          <a:p>
            <a:pPr indent="-317500" lvl="1" marL="1371600" rtl="0" algn="l">
              <a:lnSpc>
                <a:spcPct val="150000"/>
              </a:lnSpc>
              <a:spcBef>
                <a:spcPts val="0"/>
              </a:spcBef>
              <a:spcAft>
                <a:spcPts val="0"/>
              </a:spcAft>
              <a:buClr>
                <a:srgbClr val="000000"/>
              </a:buClr>
              <a:buSzPts val="1400"/>
              <a:buChar char="➢"/>
            </a:pPr>
            <a:r>
              <a:rPr lang="en" sz="1400">
                <a:solidFill>
                  <a:schemeClr val="dk1"/>
                </a:solidFill>
              </a:rPr>
              <a:t>Organic recommendations: Organic RIN (</a:t>
            </a:r>
            <a:r>
              <a:rPr i="1" lang="en" sz="1400">
                <a:solidFill>
                  <a:schemeClr val="dk1"/>
                </a:solidFill>
              </a:rPr>
              <a:t>O</a:t>
            </a:r>
            <a:r>
              <a:rPr lang="en" sz="1400">
                <a:solidFill>
                  <a:schemeClr val="dk1"/>
                </a:solidFill>
              </a:rPr>
              <a:t>)</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Difficult to quantify bias in absolute terms; however it is easier provided an unbiased reference for comparison.</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Assumption: </a:t>
            </a:r>
            <a:r>
              <a:rPr lang="en">
                <a:solidFill>
                  <a:srgbClr val="FF0000"/>
                </a:solidFill>
              </a:rPr>
              <a:t>Organic recommendations are an appropriate representation of user activities.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Aim: </a:t>
            </a:r>
            <a:r>
              <a:rPr lang="en">
                <a:solidFill>
                  <a:srgbClr val="FF0000"/>
                </a:solidFill>
              </a:rPr>
              <a:t>Quantification of relative bias (if any) toward PLs in </a:t>
            </a:r>
            <a:r>
              <a:rPr i="1" lang="en">
                <a:solidFill>
                  <a:srgbClr val="FF0000"/>
                </a:solidFill>
              </a:rPr>
              <a:t>S</a:t>
            </a:r>
            <a:r>
              <a:rPr lang="en">
                <a:solidFill>
                  <a:srgbClr val="FF0000"/>
                </a:solidFill>
              </a:rPr>
              <a:t> as compared to </a:t>
            </a:r>
            <a:r>
              <a:rPr i="1" lang="en">
                <a:solidFill>
                  <a:srgbClr val="FF0000"/>
                </a:solidFill>
              </a:rPr>
              <a:t>O</a:t>
            </a:r>
            <a:r>
              <a:rPr lang="en">
                <a:solidFill>
                  <a:srgbClr val="FF0000"/>
                </a:solidFill>
              </a:rPr>
              <a:t>.</a:t>
            </a:r>
            <a:endParaRPr>
              <a:solidFill>
                <a:srgbClr val="FF0000"/>
              </a:solidFill>
            </a:endParaRPr>
          </a:p>
        </p:txBody>
      </p:sp>
      <p:sp>
        <p:nvSpPr>
          <p:cNvPr id="770" name="Google Shape;770;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Methodologies for evaluation of bias</a:t>
            </a:r>
            <a:endParaRPr/>
          </a:p>
        </p:txBody>
      </p:sp>
      <p:sp>
        <p:nvSpPr>
          <p:cNvPr id="776" name="Google Shape;776;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Promotion bias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Ranking bias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Representation in the core of a network</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Exposure bias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Quantifying the influence of the sensitive attribute</a:t>
            </a:r>
            <a:endParaRPr>
              <a:solidFill>
                <a:srgbClr val="000000"/>
              </a:solidFill>
            </a:endParaRPr>
          </a:p>
          <a:p>
            <a:pPr indent="0" lvl="0" marL="0" rtl="0" algn="l">
              <a:lnSpc>
                <a:spcPct val="115000"/>
              </a:lnSpc>
              <a:spcBef>
                <a:spcPts val="1600"/>
              </a:spcBef>
              <a:spcAft>
                <a:spcPts val="1600"/>
              </a:spcAft>
              <a:buSzPts val="1800"/>
              <a:buNone/>
            </a:pPr>
            <a:r>
              <a:t/>
            </a:r>
            <a:endParaRPr>
              <a:solidFill>
                <a:srgbClr val="000000"/>
              </a:solidFill>
            </a:endParaRPr>
          </a:p>
        </p:txBody>
      </p:sp>
      <p:sp>
        <p:nvSpPr>
          <p:cNvPr id="777" name="Google Shape;777;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Methodologies for evaluation of bias</a:t>
            </a:r>
            <a:endParaRPr/>
          </a:p>
        </p:txBody>
      </p:sp>
      <p:sp>
        <p:nvSpPr>
          <p:cNvPr id="783" name="Google Shape;783;p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0000"/>
              </a:buClr>
              <a:buSzPts val="1800"/>
              <a:buChar char="❖"/>
            </a:pPr>
            <a:r>
              <a:rPr b="1" lang="en">
                <a:solidFill>
                  <a:srgbClr val="FF0000"/>
                </a:solidFill>
              </a:rPr>
              <a:t>Promotion bias</a:t>
            </a:r>
            <a:endParaRPr b="1">
              <a:solidFill>
                <a:srgbClr val="FF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Ranking bias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Representation in the core of a network</a:t>
            </a:r>
            <a:endParaRPr>
              <a:solidFill>
                <a:srgbClr val="000000"/>
              </a:solidFill>
            </a:endParaRPr>
          </a:p>
          <a:p>
            <a:pPr indent="-342900" lvl="0" marL="457200" rtl="0" algn="l">
              <a:lnSpc>
                <a:spcPct val="115000"/>
              </a:lnSpc>
              <a:spcBef>
                <a:spcPts val="0"/>
              </a:spcBef>
              <a:spcAft>
                <a:spcPts val="0"/>
              </a:spcAft>
              <a:buClr>
                <a:srgbClr val="FF0000"/>
              </a:buClr>
              <a:buSzPts val="1800"/>
              <a:buChar char="❖"/>
            </a:pPr>
            <a:r>
              <a:rPr b="1" lang="en">
                <a:solidFill>
                  <a:srgbClr val="FF0000"/>
                </a:solidFill>
              </a:rPr>
              <a:t>Exposure bias</a:t>
            </a:r>
            <a:endParaRPr b="1">
              <a:solidFill>
                <a:srgbClr val="FF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Quantifying the influence of the sensitive attribute</a:t>
            </a:r>
            <a:endParaRPr>
              <a:solidFill>
                <a:srgbClr val="000000"/>
              </a:solidFill>
            </a:endParaRPr>
          </a:p>
          <a:p>
            <a:pPr indent="0" lvl="0" marL="0" rtl="0" algn="l">
              <a:lnSpc>
                <a:spcPct val="115000"/>
              </a:lnSpc>
              <a:spcBef>
                <a:spcPts val="1600"/>
              </a:spcBef>
              <a:spcAft>
                <a:spcPts val="1600"/>
              </a:spcAft>
              <a:buSzPts val="1800"/>
              <a:buNone/>
            </a:pPr>
            <a:r>
              <a:t/>
            </a:r>
            <a:endParaRPr>
              <a:solidFill>
                <a:srgbClr val="000000"/>
              </a:solidFill>
            </a:endParaRPr>
          </a:p>
        </p:txBody>
      </p:sp>
      <p:sp>
        <p:nvSpPr>
          <p:cNvPr id="784" name="Google Shape;784;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1" lang="en" sz="3600">
                <a:solidFill>
                  <a:srgbClr val="FF0000"/>
                </a:solidFill>
              </a:rPr>
              <a:t>Promotion bias</a:t>
            </a:r>
            <a:endParaRPr b="1" sz="3600">
              <a:solidFill>
                <a:srgbClr val="FF0000"/>
              </a:solidFill>
            </a:endParaRPr>
          </a:p>
        </p:txBody>
      </p:sp>
      <p:sp>
        <p:nvSpPr>
          <p:cNvPr id="790" name="Google Shape;790;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Promotion bias</a:t>
            </a:r>
            <a:endParaRPr/>
          </a:p>
        </p:txBody>
      </p:sp>
      <p:sp>
        <p:nvSpPr>
          <p:cNvPr id="796" name="Google Shape;796;p95"/>
          <p:cNvSpPr txBox="1"/>
          <p:nvPr>
            <p:ph idx="1" type="body"/>
          </p:nvPr>
        </p:nvSpPr>
        <p:spPr>
          <a:xfrm>
            <a:off x="311700" y="1152475"/>
            <a:ext cx="89268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Amazon PLs get sponsored recommendations from </a:t>
            </a:r>
            <a:r>
              <a:rPr lang="en">
                <a:solidFill>
                  <a:srgbClr val="FF0000"/>
                </a:solidFill>
              </a:rPr>
              <a:t>half</a:t>
            </a:r>
            <a:r>
              <a:rPr lang="en">
                <a:solidFill>
                  <a:srgbClr val="000000"/>
                </a:solidFill>
              </a:rPr>
              <a:t> of the product space.</a:t>
            </a:r>
            <a:endParaRPr>
              <a:solidFill>
                <a:srgbClr val="000000"/>
              </a:solidFill>
            </a:endParaRPr>
          </a:p>
          <a:p>
            <a:pPr indent="-342900" lvl="1" marL="914400" rtl="0" algn="l">
              <a:lnSpc>
                <a:spcPct val="150000"/>
              </a:lnSpc>
              <a:spcBef>
                <a:spcPts val="0"/>
              </a:spcBef>
              <a:spcAft>
                <a:spcPts val="0"/>
              </a:spcAft>
              <a:buClr>
                <a:srgbClr val="000000"/>
              </a:buClr>
              <a:buSzPts val="1800"/>
              <a:buChar char="➢"/>
            </a:pPr>
            <a:r>
              <a:rPr lang="en" sz="1800">
                <a:solidFill>
                  <a:srgbClr val="000000"/>
                </a:solidFill>
              </a:rPr>
              <a:t>In organic RIN this percentage drops to 15%.</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Amazon PLs are not similar to many products as per the organic customer behavior.</a:t>
            </a:r>
            <a:endParaRPr>
              <a:solidFill>
                <a:srgbClr val="000000"/>
              </a:solidFill>
            </a:endParaRPr>
          </a:p>
        </p:txBody>
      </p:sp>
      <p:sp>
        <p:nvSpPr>
          <p:cNvPr id="797" name="Google Shape;797;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Comparing in-degree of different type of batteries</a:t>
            </a:r>
            <a:endParaRPr/>
          </a:p>
        </p:txBody>
      </p:sp>
      <p:graphicFrame>
        <p:nvGraphicFramePr>
          <p:cNvPr id="803" name="Google Shape;803;p96"/>
          <p:cNvGraphicFramePr/>
          <p:nvPr/>
        </p:nvGraphicFramePr>
        <p:xfrm>
          <a:off x="737475" y="1924050"/>
          <a:ext cx="3000000" cy="3000000"/>
        </p:xfrm>
        <a:graphic>
          <a:graphicData uri="http://schemas.openxmlformats.org/drawingml/2006/table">
            <a:tbl>
              <a:tblPr>
                <a:noFill/>
                <a:tableStyleId>{94F9D117-22C9-4824-8A95-11FE61A9F264}</a:tableStyleId>
              </a:tblPr>
              <a:tblGrid>
                <a:gridCol w="4627975"/>
                <a:gridCol w="1315600"/>
                <a:gridCol w="15104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Properties</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Organic RIN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Sponsored RIN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in-degree of nodes</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gridSpan="3">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Categorization as per products’ relationship with Amazon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0000"/>
                          </a:solidFill>
                        </a:rPr>
                        <a:t>Avg. in-degree of private label products</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0000"/>
                          </a:solidFill>
                        </a:rPr>
                        <a:t>46</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0000"/>
                          </a:solidFill>
                        </a:rPr>
                        <a:t>520</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in-degree of 3P products</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09</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804" name="Google Shape;804;p96"/>
          <p:cNvSpPr txBox="1"/>
          <p:nvPr/>
        </p:nvSpPr>
        <p:spPr>
          <a:xfrm>
            <a:off x="5265050" y="4830775"/>
            <a:ext cx="73488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All the differences were found to be statistically significant.</a:t>
            </a:r>
            <a:endParaRPr b="0" i="0" sz="1100" u="none" cap="none" strike="noStrike">
              <a:solidFill>
                <a:srgbClr val="000000"/>
              </a:solidFill>
              <a:latin typeface="Arial"/>
              <a:ea typeface="Arial"/>
              <a:cs typeface="Arial"/>
              <a:sym typeface="Arial"/>
            </a:endParaRPr>
          </a:p>
        </p:txBody>
      </p:sp>
      <p:sp>
        <p:nvSpPr>
          <p:cNvPr id="805" name="Google Shape;805;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Comparing in-degree of different type of batteries</a:t>
            </a:r>
            <a:endParaRPr/>
          </a:p>
        </p:txBody>
      </p:sp>
      <p:graphicFrame>
        <p:nvGraphicFramePr>
          <p:cNvPr id="811" name="Google Shape;811;p97"/>
          <p:cNvGraphicFramePr/>
          <p:nvPr/>
        </p:nvGraphicFramePr>
        <p:xfrm>
          <a:off x="737475" y="1924050"/>
          <a:ext cx="3000000" cy="3000000"/>
        </p:xfrm>
        <a:graphic>
          <a:graphicData uri="http://schemas.openxmlformats.org/drawingml/2006/table">
            <a:tbl>
              <a:tblPr>
                <a:noFill/>
                <a:tableStyleId>{94F9D117-22C9-4824-8A95-11FE61A9F264}</a:tableStyleId>
              </a:tblPr>
              <a:tblGrid>
                <a:gridCol w="4627975"/>
                <a:gridCol w="1315600"/>
                <a:gridCol w="15104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Properties</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Organic RIN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Sponsored RIN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in-degree of nodes</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gridSpan="3">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Categorization as per products’ relationship with Amazon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0000"/>
                          </a:solidFill>
                        </a:rPr>
                        <a:t>Avg. in-degree of private label products</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46</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0000"/>
                          </a:solidFill>
                        </a:rPr>
                        <a:t>520</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in-degree of 3P products</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09</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812" name="Google Shape;812;p97"/>
          <p:cNvSpPr txBox="1"/>
          <p:nvPr/>
        </p:nvSpPr>
        <p:spPr>
          <a:xfrm>
            <a:off x="5265050" y="4830775"/>
            <a:ext cx="73488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All the differences were found to be statistically significant.</a:t>
            </a:r>
            <a:endParaRPr b="0" i="0" sz="1100" u="none" cap="none" strike="noStrike">
              <a:solidFill>
                <a:srgbClr val="000000"/>
              </a:solidFill>
              <a:latin typeface="Arial"/>
              <a:ea typeface="Arial"/>
              <a:cs typeface="Arial"/>
              <a:sym typeface="Arial"/>
            </a:endParaRPr>
          </a:p>
        </p:txBody>
      </p:sp>
      <p:sp>
        <p:nvSpPr>
          <p:cNvPr id="813" name="Google Shape;813;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IR research</a:t>
            </a:r>
            <a:endParaRPr/>
          </a:p>
        </p:txBody>
      </p:sp>
      <p:sp>
        <p:nvSpPr>
          <p:cNvPr id="280" name="Google Shape;280;p53"/>
          <p:cNvSpPr txBox="1"/>
          <p:nvPr>
            <p:ph idx="1" type="body"/>
          </p:nvPr>
        </p:nvSpPr>
        <p:spPr>
          <a:xfrm>
            <a:off x="311700" y="11384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Traditionally keyed to </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Relevance</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Customer satisfaction etc.</a:t>
            </a:r>
            <a:endParaRPr sz="1800">
              <a:solidFill>
                <a:schemeClr val="dk1"/>
              </a:solidFill>
            </a:endParaRPr>
          </a:p>
          <a:p>
            <a:pPr indent="0" lvl="0" marL="0" rtl="0" algn="l">
              <a:lnSpc>
                <a:spcPct val="150000"/>
              </a:lnSpc>
              <a:spcBef>
                <a:spcPts val="1200"/>
              </a:spcBef>
              <a:spcAft>
                <a:spcPts val="1200"/>
              </a:spcAft>
              <a:buSzPts val="1800"/>
              <a:buNone/>
            </a:pPr>
            <a:r>
              <a:t/>
            </a:r>
            <a:endParaRPr>
              <a:solidFill>
                <a:schemeClr val="dk1"/>
              </a:solidFill>
            </a:endParaRPr>
          </a:p>
        </p:txBody>
      </p:sp>
      <p:sp>
        <p:nvSpPr>
          <p:cNvPr id="281" name="Google Shape;281;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Comparing in-degree of different type of batteries</a:t>
            </a:r>
            <a:endParaRPr/>
          </a:p>
        </p:txBody>
      </p:sp>
      <p:graphicFrame>
        <p:nvGraphicFramePr>
          <p:cNvPr id="819" name="Google Shape;819;p98"/>
          <p:cNvGraphicFramePr/>
          <p:nvPr/>
        </p:nvGraphicFramePr>
        <p:xfrm>
          <a:off x="737475" y="1924050"/>
          <a:ext cx="3000000" cy="3000000"/>
        </p:xfrm>
        <a:graphic>
          <a:graphicData uri="http://schemas.openxmlformats.org/drawingml/2006/table">
            <a:tbl>
              <a:tblPr>
                <a:noFill/>
                <a:tableStyleId>{94F9D117-22C9-4824-8A95-11FE61A9F264}</a:tableStyleId>
              </a:tblPr>
              <a:tblGrid>
                <a:gridCol w="4627975"/>
                <a:gridCol w="1315600"/>
                <a:gridCol w="15104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Properties</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Organic RIN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Sponsored RIN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in-degree of nodes</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gridSpan="3">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Categorization as per products’ relationship with Amazon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0000"/>
                          </a:solidFill>
                        </a:rPr>
                        <a:t>Avg. in-degree of private label products</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0000"/>
                          </a:solidFill>
                        </a:rPr>
                        <a:t>46</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520</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in-degree of 3P products</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09</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r>
            </a:tbl>
          </a:graphicData>
        </a:graphic>
      </p:graphicFrame>
      <p:sp>
        <p:nvSpPr>
          <p:cNvPr id="820" name="Google Shape;820;p98"/>
          <p:cNvSpPr txBox="1"/>
          <p:nvPr/>
        </p:nvSpPr>
        <p:spPr>
          <a:xfrm>
            <a:off x="5265050" y="4830775"/>
            <a:ext cx="73488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All the differences were found to be statistically significant.</a:t>
            </a:r>
            <a:endParaRPr b="0" i="0" sz="1100" u="none" cap="none" strike="noStrike">
              <a:solidFill>
                <a:srgbClr val="000000"/>
              </a:solidFill>
              <a:latin typeface="Arial"/>
              <a:ea typeface="Arial"/>
              <a:cs typeface="Arial"/>
              <a:sym typeface="Arial"/>
            </a:endParaRPr>
          </a:p>
        </p:txBody>
      </p:sp>
      <p:sp>
        <p:nvSpPr>
          <p:cNvPr id="821" name="Google Shape;821;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Comparing in-degree of different type of batteries</a:t>
            </a:r>
            <a:endParaRPr/>
          </a:p>
        </p:txBody>
      </p:sp>
      <p:sp>
        <p:nvSpPr>
          <p:cNvPr id="827" name="Google Shape;827;p9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graphicFrame>
        <p:nvGraphicFramePr>
          <p:cNvPr id="828" name="Google Shape;828;p99"/>
          <p:cNvGraphicFramePr/>
          <p:nvPr/>
        </p:nvGraphicFramePr>
        <p:xfrm>
          <a:off x="737475" y="1924050"/>
          <a:ext cx="3000000" cy="3000000"/>
        </p:xfrm>
        <a:graphic>
          <a:graphicData uri="http://schemas.openxmlformats.org/drawingml/2006/table">
            <a:tbl>
              <a:tblPr>
                <a:noFill/>
                <a:tableStyleId>{94F9D117-22C9-4824-8A95-11FE61A9F264}</a:tableStyleId>
              </a:tblPr>
              <a:tblGrid>
                <a:gridCol w="4627975"/>
                <a:gridCol w="1315600"/>
                <a:gridCol w="15104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Properties</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Organic RIN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Sponsored RIN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in-degree of nodes</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gridSpan="3">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Categorization as per products’ relationship with Amazon</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0000"/>
                          </a:solidFill>
                        </a:rPr>
                        <a:t>Avg. in-degree of private label products</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0000"/>
                          </a:solidFill>
                        </a:rPr>
                        <a:t>46</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0000"/>
                          </a:solidFill>
                        </a:rPr>
                        <a:t>520</a:t>
                      </a:r>
                      <a:endParaRPr b="1" sz="1400" u="none" cap="none" strike="noStrike">
                        <a:solidFill>
                          <a:srgbClr val="FF0000"/>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 in-degree of 3P products</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09</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829" name="Google Shape;829;p99"/>
          <p:cNvSpPr txBox="1"/>
          <p:nvPr/>
        </p:nvSpPr>
        <p:spPr>
          <a:xfrm>
            <a:off x="5265050" y="4830775"/>
            <a:ext cx="73488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All the differences were found to be statistically significant.</a:t>
            </a:r>
            <a:endParaRPr b="0" i="0" sz="1100" u="none" cap="none" strike="noStrike">
              <a:solidFill>
                <a:srgbClr val="000000"/>
              </a:solidFill>
              <a:latin typeface="Arial"/>
              <a:ea typeface="Arial"/>
              <a:cs typeface="Arial"/>
              <a:sym typeface="Arial"/>
            </a:endParaRPr>
          </a:p>
        </p:txBody>
      </p:sp>
      <p:sp>
        <p:nvSpPr>
          <p:cNvPr id="830" name="Google Shape;830;p99"/>
          <p:cNvSpPr/>
          <p:nvPr/>
        </p:nvSpPr>
        <p:spPr>
          <a:xfrm>
            <a:off x="0" y="-14775"/>
            <a:ext cx="9252300" cy="5143500"/>
          </a:xfrm>
          <a:prstGeom prst="rect">
            <a:avLst/>
          </a:prstGeom>
          <a:solidFill>
            <a:srgbClr val="EEEEEE">
              <a:alpha val="8705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99"/>
          <p:cNvSpPr txBox="1"/>
          <p:nvPr/>
        </p:nvSpPr>
        <p:spPr>
          <a:xfrm>
            <a:off x="88675" y="1776800"/>
            <a:ext cx="9144000" cy="19782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0000"/>
                </a:solidFill>
                <a:latin typeface="Arial"/>
                <a:ea typeface="Arial"/>
                <a:cs typeface="Arial"/>
                <a:sym typeface="Arial"/>
              </a:rPr>
              <a:t>The degree of promotion of Amazon PLs is significantly higher in the sponsored RIN as compared to organic RIN.</a:t>
            </a:r>
            <a:endParaRPr b="0" i="0" sz="2000" u="none" cap="none" strike="noStrike">
              <a:solidFill>
                <a:srgbClr val="FF0000"/>
              </a:solidFill>
              <a:latin typeface="Arial"/>
              <a:ea typeface="Arial"/>
              <a:cs typeface="Arial"/>
              <a:sym typeface="Arial"/>
            </a:endParaRPr>
          </a:p>
        </p:txBody>
      </p:sp>
      <p:sp>
        <p:nvSpPr>
          <p:cNvPr id="832" name="Google Shape;832;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1" lang="en" sz="3600">
                <a:solidFill>
                  <a:srgbClr val="FF0000"/>
                </a:solidFill>
              </a:rPr>
              <a:t>Exposure bias</a:t>
            </a:r>
            <a:endParaRPr b="1" sz="3600">
              <a:solidFill>
                <a:srgbClr val="FF0000"/>
              </a:solidFill>
            </a:endParaRPr>
          </a:p>
        </p:txBody>
      </p:sp>
      <p:sp>
        <p:nvSpPr>
          <p:cNvPr id="838" name="Google Shape;838;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Estimating exposure of an item from a RIN</a:t>
            </a:r>
            <a:endParaRPr/>
          </a:p>
        </p:txBody>
      </p:sp>
      <p:sp>
        <p:nvSpPr>
          <p:cNvPr id="844" name="Google Shape;844;p1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We use the ‘Random Surfer Model’ for exposure estimation. </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steady state visit frequency of an item on the RIN is its exposure.</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We account for the following:</a:t>
            </a:r>
            <a:endParaRPr>
              <a:solidFill>
                <a:srgbClr val="000000"/>
              </a:solidFill>
            </a:endParaRPr>
          </a:p>
          <a:p>
            <a:pPr indent="-336550" lvl="1" marL="914400" rtl="0" algn="l">
              <a:lnSpc>
                <a:spcPct val="150000"/>
              </a:lnSpc>
              <a:spcBef>
                <a:spcPts val="0"/>
              </a:spcBef>
              <a:spcAft>
                <a:spcPts val="0"/>
              </a:spcAft>
              <a:buClr>
                <a:srgbClr val="FF0000"/>
              </a:buClr>
              <a:buSzPts val="1700"/>
              <a:buChar char="➢"/>
            </a:pPr>
            <a:r>
              <a:rPr lang="en" sz="1700">
                <a:solidFill>
                  <a:srgbClr val="FF0000"/>
                </a:solidFill>
              </a:rPr>
              <a:t>User propensity to follow recommendations.</a:t>
            </a:r>
            <a:endParaRPr sz="1700">
              <a:solidFill>
                <a:srgbClr val="FF0000"/>
              </a:solidFill>
            </a:endParaRPr>
          </a:p>
          <a:p>
            <a:pPr indent="-336550" lvl="1" marL="914400" rtl="0" algn="l">
              <a:lnSpc>
                <a:spcPct val="150000"/>
              </a:lnSpc>
              <a:spcBef>
                <a:spcPts val="0"/>
              </a:spcBef>
              <a:spcAft>
                <a:spcPts val="0"/>
              </a:spcAft>
              <a:buClr>
                <a:srgbClr val="38761D"/>
              </a:buClr>
              <a:buSzPts val="1700"/>
              <a:buChar char="➢"/>
            </a:pPr>
            <a:r>
              <a:rPr lang="en" sz="1700">
                <a:solidFill>
                  <a:srgbClr val="38761D"/>
                </a:solidFill>
              </a:rPr>
              <a:t>Installation of the long-tail popularity distribution</a:t>
            </a:r>
            <a:endParaRPr sz="1700">
              <a:solidFill>
                <a:srgbClr val="38761D"/>
              </a:solidFill>
            </a:endParaRPr>
          </a:p>
          <a:p>
            <a:pPr indent="-336550" lvl="1" marL="914400" rtl="0" algn="l">
              <a:lnSpc>
                <a:spcPct val="150000"/>
              </a:lnSpc>
              <a:spcBef>
                <a:spcPts val="0"/>
              </a:spcBef>
              <a:spcAft>
                <a:spcPts val="0"/>
              </a:spcAft>
              <a:buClr>
                <a:srgbClr val="1155CC"/>
              </a:buClr>
              <a:buSzPts val="1700"/>
              <a:buChar char="➢"/>
            </a:pPr>
            <a:r>
              <a:rPr lang="en" sz="1700">
                <a:solidFill>
                  <a:srgbClr val="1155CC"/>
                </a:solidFill>
              </a:rPr>
              <a:t>Presentation bias on the online platform of Amazon.</a:t>
            </a:r>
            <a:endParaRPr sz="1700">
              <a:solidFill>
                <a:srgbClr val="1155CC"/>
              </a:solidFill>
            </a:endParaRPr>
          </a:p>
        </p:txBody>
      </p:sp>
      <p:sp>
        <p:nvSpPr>
          <p:cNvPr id="845" name="Google Shape;845;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Different exposures and exposure bias	</a:t>
            </a:r>
            <a:endParaRPr/>
          </a:p>
        </p:txBody>
      </p:sp>
      <p:sp>
        <p:nvSpPr>
          <p:cNvPr id="851" name="Google Shape;851;p102"/>
          <p:cNvSpPr txBox="1"/>
          <p:nvPr>
            <p:ph idx="1" type="body"/>
          </p:nvPr>
        </p:nvSpPr>
        <p:spPr>
          <a:xfrm>
            <a:off x="311700" y="1152475"/>
            <a:ext cx="87042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b="1" lang="en">
                <a:solidFill>
                  <a:srgbClr val="000000"/>
                </a:solidFill>
              </a:rPr>
              <a:t>Organic exposure:</a:t>
            </a:r>
            <a:r>
              <a:rPr lang="en">
                <a:solidFill>
                  <a:srgbClr val="000000"/>
                </a:solidFill>
              </a:rPr>
              <a:t> Exposure of an item due to organic recommendations on Amazon (</a:t>
            </a:r>
            <a:r>
              <a:rPr i="1" lang="en">
                <a:solidFill>
                  <a:srgbClr val="000000"/>
                </a:solidFill>
              </a:rPr>
              <a:t>E</a:t>
            </a:r>
            <a:r>
              <a:rPr baseline="-25000" i="1" lang="en">
                <a:solidFill>
                  <a:srgbClr val="000000"/>
                </a:solidFill>
              </a:rPr>
              <a:t>o</a:t>
            </a:r>
            <a:r>
              <a:rPr lang="en">
                <a:solidFill>
                  <a:srgbClr val="000000"/>
                </a:solidFill>
              </a:rPr>
              <a:t>)</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
                <a:solidFill>
                  <a:srgbClr val="000000"/>
                </a:solidFill>
              </a:rPr>
              <a:t>Sponsored exposure:</a:t>
            </a:r>
            <a:r>
              <a:rPr lang="en">
                <a:solidFill>
                  <a:srgbClr val="000000"/>
                </a:solidFill>
              </a:rPr>
              <a:t> Exposure of an item due to sponsored recommendations on Amazon (</a:t>
            </a:r>
            <a:r>
              <a:rPr i="1" lang="en">
                <a:solidFill>
                  <a:srgbClr val="000000"/>
                </a:solidFill>
              </a:rPr>
              <a:t>E</a:t>
            </a:r>
            <a:r>
              <a:rPr baseline="-25000" i="1" lang="en">
                <a:solidFill>
                  <a:srgbClr val="000000"/>
                </a:solidFill>
              </a:rPr>
              <a:t>s</a:t>
            </a:r>
            <a:r>
              <a:rPr lang="en">
                <a:solidFill>
                  <a:srgbClr val="000000"/>
                </a:solidFill>
              </a:rPr>
              <a:t>)</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
                <a:solidFill>
                  <a:srgbClr val="000000"/>
                </a:solidFill>
              </a:rPr>
              <a:t>Exposure bias</a:t>
            </a:r>
            <a:r>
              <a:rPr lang="en">
                <a:solidFill>
                  <a:srgbClr val="000000"/>
                </a:solidFill>
              </a:rPr>
              <a:t> = KLD (</a:t>
            </a:r>
            <a:r>
              <a:rPr i="1" lang="en">
                <a:solidFill>
                  <a:srgbClr val="000000"/>
                </a:solidFill>
              </a:rPr>
              <a:t>E</a:t>
            </a:r>
            <a:r>
              <a:rPr baseline="-25000" i="1" lang="en">
                <a:solidFill>
                  <a:srgbClr val="000000"/>
                </a:solidFill>
              </a:rPr>
              <a:t>s</a:t>
            </a:r>
            <a:r>
              <a:rPr baseline="-25000" lang="en">
                <a:solidFill>
                  <a:srgbClr val="000000"/>
                </a:solidFill>
              </a:rPr>
              <a:t> </a:t>
            </a:r>
            <a:r>
              <a:rPr lang="en">
                <a:solidFill>
                  <a:srgbClr val="000000"/>
                </a:solidFill>
              </a:rPr>
              <a:t>|| </a:t>
            </a:r>
            <a:r>
              <a:rPr i="1" lang="en">
                <a:solidFill>
                  <a:srgbClr val="000000"/>
                </a:solidFill>
              </a:rPr>
              <a:t>E</a:t>
            </a:r>
            <a:r>
              <a:rPr baseline="-25000" i="1" lang="en">
                <a:solidFill>
                  <a:srgbClr val="000000"/>
                </a:solidFill>
              </a:rPr>
              <a:t>o</a:t>
            </a:r>
            <a:r>
              <a:rPr lang="en">
                <a:solidFill>
                  <a:srgbClr val="000000"/>
                </a:solidFill>
              </a:rPr>
              <a:t>)</a:t>
            </a:r>
            <a:endParaRPr>
              <a:solidFill>
                <a:srgbClr val="000000"/>
              </a:solidFill>
            </a:endParaRPr>
          </a:p>
          <a:p>
            <a:pPr indent="0" lvl="0" marL="0" rtl="0" algn="l">
              <a:lnSpc>
                <a:spcPct val="115000"/>
              </a:lnSpc>
              <a:spcBef>
                <a:spcPts val="1600"/>
              </a:spcBef>
              <a:spcAft>
                <a:spcPts val="0"/>
              </a:spcAft>
              <a:buSzPts val="1800"/>
              <a:buNone/>
            </a:pPr>
            <a:r>
              <a:t/>
            </a:r>
            <a:endParaRPr>
              <a:solidFill>
                <a:srgbClr val="000000"/>
              </a:solidFill>
            </a:endParaRPr>
          </a:p>
          <a:p>
            <a:pPr indent="0" lvl="0" marL="0" rtl="0" algn="l">
              <a:lnSpc>
                <a:spcPct val="115000"/>
              </a:lnSpc>
              <a:spcBef>
                <a:spcPts val="1600"/>
              </a:spcBef>
              <a:spcAft>
                <a:spcPts val="0"/>
              </a:spcAft>
              <a:buSzPts val="1800"/>
              <a:buNone/>
            </a:pPr>
            <a:r>
              <a:t/>
            </a:r>
            <a:endParaRPr>
              <a:solidFill>
                <a:srgbClr val="000000"/>
              </a:solidFill>
            </a:endParaRPr>
          </a:p>
          <a:p>
            <a:pPr indent="0" lvl="0" marL="0" rtl="0" algn="l">
              <a:lnSpc>
                <a:spcPct val="115000"/>
              </a:lnSpc>
              <a:spcBef>
                <a:spcPts val="1600"/>
              </a:spcBef>
              <a:spcAft>
                <a:spcPts val="0"/>
              </a:spcAft>
              <a:buSzPts val="1800"/>
              <a:buNone/>
            </a:pPr>
            <a:r>
              <a:t/>
            </a:r>
            <a:endParaRPr>
              <a:solidFill>
                <a:srgbClr val="000000"/>
              </a:solidFill>
            </a:endParaRPr>
          </a:p>
          <a:p>
            <a:pPr indent="0" lvl="0" marL="0" rtl="0" algn="l">
              <a:lnSpc>
                <a:spcPct val="115000"/>
              </a:lnSpc>
              <a:spcBef>
                <a:spcPts val="1600"/>
              </a:spcBef>
              <a:spcAft>
                <a:spcPts val="0"/>
              </a:spcAft>
              <a:buSzPts val="1800"/>
              <a:buNone/>
            </a:pPr>
            <a:r>
              <a:t/>
            </a:r>
            <a:endParaRPr>
              <a:solidFill>
                <a:srgbClr val="000000"/>
              </a:solidFill>
            </a:endParaRPr>
          </a:p>
          <a:p>
            <a:pPr indent="0" lvl="0" marL="0" rtl="0" algn="l">
              <a:lnSpc>
                <a:spcPct val="115000"/>
              </a:lnSpc>
              <a:spcBef>
                <a:spcPts val="1600"/>
              </a:spcBef>
              <a:spcAft>
                <a:spcPts val="1600"/>
              </a:spcAft>
              <a:buSzPts val="1800"/>
              <a:buNone/>
            </a:pPr>
            <a:r>
              <a:t/>
            </a:r>
            <a:endParaRPr>
              <a:solidFill>
                <a:srgbClr val="000000"/>
              </a:solidFill>
            </a:endParaRPr>
          </a:p>
        </p:txBody>
      </p:sp>
      <p:sp>
        <p:nvSpPr>
          <p:cNvPr id="852" name="Google Shape;852;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03"/>
          <p:cNvSpPr txBox="1"/>
          <p:nvPr>
            <p:ph type="title"/>
          </p:nvPr>
        </p:nvSpPr>
        <p:spPr>
          <a:xfrm>
            <a:off x="490250" y="450150"/>
            <a:ext cx="83931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1" lang="en" sz="3600">
                <a:solidFill>
                  <a:srgbClr val="FF0000"/>
                </a:solidFill>
              </a:rPr>
              <a:t>Exposure distortion due to sponsored recommendations</a:t>
            </a:r>
            <a:endParaRPr b="1" sz="3600">
              <a:solidFill>
                <a:srgbClr val="FF0000"/>
              </a:solidFill>
            </a:endParaRPr>
          </a:p>
        </p:txBody>
      </p:sp>
      <p:sp>
        <p:nvSpPr>
          <p:cNvPr id="858" name="Google Shape;858;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4"/>
          <p:cNvSpPr txBox="1"/>
          <p:nvPr>
            <p:ph type="title"/>
          </p:nvPr>
        </p:nvSpPr>
        <p:spPr>
          <a:xfrm>
            <a:off x="311700" y="445025"/>
            <a:ext cx="4260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600"/>
              <a:t>Distortion in exposure for brands on Amazon   </a:t>
            </a:r>
            <a:endParaRPr sz="2600"/>
          </a:p>
        </p:txBody>
      </p:sp>
      <p:pic>
        <p:nvPicPr>
          <p:cNvPr id="864" name="Google Shape;864;p104"/>
          <p:cNvPicPr preferRelativeResize="0"/>
          <p:nvPr/>
        </p:nvPicPr>
        <p:blipFill rotWithShape="1">
          <a:blip r:embed="rId3">
            <a:alphaModFix/>
          </a:blip>
          <a:srcRect b="0" l="0" r="0" t="0"/>
          <a:stretch/>
        </p:blipFill>
        <p:spPr>
          <a:xfrm>
            <a:off x="4921125" y="654960"/>
            <a:ext cx="3826803" cy="4133794"/>
          </a:xfrm>
          <a:prstGeom prst="rect">
            <a:avLst/>
          </a:prstGeom>
          <a:noFill/>
          <a:ln>
            <a:noFill/>
          </a:ln>
        </p:spPr>
      </p:pic>
      <p:sp>
        <p:nvSpPr>
          <p:cNvPr id="865" name="Google Shape;865;p104"/>
          <p:cNvSpPr txBox="1"/>
          <p:nvPr/>
        </p:nvSpPr>
        <p:spPr>
          <a:xfrm>
            <a:off x="177350" y="4668650"/>
            <a:ext cx="7833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Exposure of a brand is evaluated as the sum of exposure of all items of that brand.</a:t>
            </a:r>
            <a:endParaRPr b="0" i="0" sz="1100" u="none" cap="none" strike="noStrike">
              <a:solidFill>
                <a:srgbClr val="000000"/>
              </a:solidFill>
              <a:latin typeface="Arial"/>
              <a:ea typeface="Arial"/>
              <a:cs typeface="Arial"/>
              <a:sym typeface="Arial"/>
            </a:endParaRPr>
          </a:p>
        </p:txBody>
      </p:sp>
      <p:sp>
        <p:nvSpPr>
          <p:cNvPr id="866" name="Google Shape;866;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5"/>
          <p:cNvSpPr txBox="1"/>
          <p:nvPr>
            <p:ph type="title"/>
          </p:nvPr>
        </p:nvSpPr>
        <p:spPr>
          <a:xfrm>
            <a:off x="311700" y="445025"/>
            <a:ext cx="4260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600"/>
              <a:t>Distortion in exposure for brands on Amazon   </a:t>
            </a:r>
            <a:endParaRPr sz="2600"/>
          </a:p>
        </p:txBody>
      </p:sp>
      <p:sp>
        <p:nvSpPr>
          <p:cNvPr id="872" name="Google Shape;872;p105"/>
          <p:cNvSpPr txBox="1"/>
          <p:nvPr>
            <p:ph idx="1" type="body"/>
          </p:nvPr>
        </p:nvSpPr>
        <p:spPr>
          <a:xfrm>
            <a:off x="311700" y="1533475"/>
            <a:ext cx="38268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chemeClr val="dk1"/>
                </a:solidFill>
              </a:rPr>
              <a:t>Amazon private label brands and Duracell saw increase in their exposure in the sponsored RIN.</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17 PLs accounted for </a:t>
            </a:r>
            <a:r>
              <a:rPr b="1" lang="en">
                <a:solidFill>
                  <a:srgbClr val="FF0000"/>
                </a:solidFill>
              </a:rPr>
              <a:t>25% </a:t>
            </a:r>
            <a:r>
              <a:rPr lang="en">
                <a:solidFill>
                  <a:schemeClr val="dk1"/>
                </a:solidFill>
              </a:rPr>
              <a:t>of the total exposure in sponsored RIN.</a:t>
            </a:r>
            <a:endParaRPr>
              <a:solidFill>
                <a:schemeClr val="dk1"/>
              </a:solidFill>
            </a:endParaRPr>
          </a:p>
        </p:txBody>
      </p:sp>
      <p:pic>
        <p:nvPicPr>
          <p:cNvPr id="873" name="Google Shape;873;p105"/>
          <p:cNvPicPr preferRelativeResize="0"/>
          <p:nvPr/>
        </p:nvPicPr>
        <p:blipFill rotWithShape="1">
          <a:blip r:embed="rId3">
            <a:alphaModFix/>
          </a:blip>
          <a:srcRect b="0" l="0" r="0" t="0"/>
          <a:stretch/>
        </p:blipFill>
        <p:spPr>
          <a:xfrm>
            <a:off x="4921125" y="654960"/>
            <a:ext cx="3826801" cy="4133794"/>
          </a:xfrm>
          <a:prstGeom prst="rect">
            <a:avLst/>
          </a:prstGeom>
          <a:noFill/>
          <a:ln>
            <a:noFill/>
          </a:ln>
        </p:spPr>
      </p:pic>
      <p:sp>
        <p:nvSpPr>
          <p:cNvPr id="874" name="Google Shape;874;p105"/>
          <p:cNvSpPr/>
          <p:nvPr/>
        </p:nvSpPr>
        <p:spPr>
          <a:xfrm>
            <a:off x="5557350" y="1017525"/>
            <a:ext cx="650400" cy="3103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06"/>
          <p:cNvSpPr txBox="1"/>
          <p:nvPr>
            <p:ph type="title"/>
          </p:nvPr>
        </p:nvSpPr>
        <p:spPr>
          <a:xfrm>
            <a:off x="311700" y="445025"/>
            <a:ext cx="4260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600"/>
              <a:t>Distortion in exposure for brands on Amazon   </a:t>
            </a:r>
            <a:endParaRPr sz="2600"/>
          </a:p>
        </p:txBody>
      </p:sp>
      <p:sp>
        <p:nvSpPr>
          <p:cNvPr id="881" name="Google Shape;881;p106"/>
          <p:cNvSpPr txBox="1"/>
          <p:nvPr>
            <p:ph idx="1" type="body"/>
          </p:nvPr>
        </p:nvSpPr>
        <p:spPr>
          <a:xfrm>
            <a:off x="311700" y="1533475"/>
            <a:ext cx="38268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Top brands like Power One, Generic, and Panasonic saw significant drop in sponsored exposure as compared to their organic exposure.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rgbClr val="FF0000"/>
                </a:solidFill>
              </a:rPr>
              <a:t>75%</a:t>
            </a:r>
            <a:r>
              <a:rPr lang="en">
                <a:solidFill>
                  <a:schemeClr val="dk1"/>
                </a:solidFill>
              </a:rPr>
              <a:t> of all brands were underexposed.</a:t>
            </a:r>
            <a:endParaRPr>
              <a:solidFill>
                <a:schemeClr val="dk1"/>
              </a:solidFill>
            </a:endParaRPr>
          </a:p>
        </p:txBody>
      </p:sp>
      <p:pic>
        <p:nvPicPr>
          <p:cNvPr id="882" name="Google Shape;882;p106"/>
          <p:cNvPicPr preferRelativeResize="0"/>
          <p:nvPr/>
        </p:nvPicPr>
        <p:blipFill rotWithShape="1">
          <a:blip r:embed="rId3">
            <a:alphaModFix/>
          </a:blip>
          <a:srcRect b="0" l="0" r="0" t="0"/>
          <a:stretch/>
        </p:blipFill>
        <p:spPr>
          <a:xfrm>
            <a:off x="4921125" y="654960"/>
            <a:ext cx="3826803" cy="4133794"/>
          </a:xfrm>
          <a:prstGeom prst="rect">
            <a:avLst/>
          </a:prstGeom>
          <a:noFill/>
          <a:ln>
            <a:noFill/>
          </a:ln>
        </p:spPr>
      </p:pic>
      <p:sp>
        <p:nvSpPr>
          <p:cNvPr id="883" name="Google Shape;883;p106"/>
          <p:cNvSpPr/>
          <p:nvPr/>
        </p:nvSpPr>
        <p:spPr>
          <a:xfrm>
            <a:off x="6192900" y="2616100"/>
            <a:ext cx="325200" cy="195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06"/>
          <p:cNvSpPr/>
          <p:nvPr/>
        </p:nvSpPr>
        <p:spPr>
          <a:xfrm>
            <a:off x="7107300" y="2768500"/>
            <a:ext cx="607800" cy="195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7"/>
          <p:cNvSpPr txBox="1"/>
          <p:nvPr>
            <p:ph type="title"/>
          </p:nvPr>
        </p:nvSpPr>
        <p:spPr>
          <a:xfrm>
            <a:off x="311700" y="445025"/>
            <a:ext cx="4260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600"/>
              <a:t>Distortion in exposure for brands on Amazon   </a:t>
            </a:r>
            <a:endParaRPr sz="2600"/>
          </a:p>
        </p:txBody>
      </p:sp>
      <p:sp>
        <p:nvSpPr>
          <p:cNvPr id="891" name="Google Shape;891;p107"/>
          <p:cNvSpPr txBox="1"/>
          <p:nvPr>
            <p:ph idx="1" type="body"/>
          </p:nvPr>
        </p:nvSpPr>
        <p:spPr>
          <a:xfrm>
            <a:off x="311700" y="1533475"/>
            <a:ext cx="38268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Top brands like Power One, Generic, and Panasonic see significant drop in sponsored exposure as compared to their organic exposure.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rgbClr val="FF0000"/>
                </a:solidFill>
              </a:rPr>
              <a:t>75%</a:t>
            </a:r>
            <a:r>
              <a:rPr lang="en">
                <a:solidFill>
                  <a:schemeClr val="dk1"/>
                </a:solidFill>
              </a:rPr>
              <a:t> of all brands were underexposed.</a:t>
            </a:r>
            <a:endParaRPr>
              <a:solidFill>
                <a:schemeClr val="dk1"/>
              </a:solidFill>
            </a:endParaRPr>
          </a:p>
        </p:txBody>
      </p:sp>
      <p:pic>
        <p:nvPicPr>
          <p:cNvPr id="892" name="Google Shape;892;p107"/>
          <p:cNvPicPr preferRelativeResize="0"/>
          <p:nvPr/>
        </p:nvPicPr>
        <p:blipFill rotWithShape="1">
          <a:blip r:embed="rId3">
            <a:alphaModFix/>
          </a:blip>
          <a:srcRect b="0" l="0" r="0" t="0"/>
          <a:stretch/>
        </p:blipFill>
        <p:spPr>
          <a:xfrm>
            <a:off x="4921125" y="654960"/>
            <a:ext cx="3826803" cy="4133794"/>
          </a:xfrm>
          <a:prstGeom prst="rect">
            <a:avLst/>
          </a:prstGeom>
          <a:noFill/>
          <a:ln>
            <a:noFill/>
          </a:ln>
        </p:spPr>
      </p:pic>
      <p:sp>
        <p:nvSpPr>
          <p:cNvPr id="893" name="Google Shape;893;p107"/>
          <p:cNvSpPr/>
          <p:nvPr/>
        </p:nvSpPr>
        <p:spPr>
          <a:xfrm>
            <a:off x="6192900" y="2616100"/>
            <a:ext cx="325200" cy="195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07"/>
          <p:cNvSpPr/>
          <p:nvPr/>
        </p:nvSpPr>
        <p:spPr>
          <a:xfrm>
            <a:off x="7107300" y="2768500"/>
            <a:ext cx="607800" cy="195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07"/>
          <p:cNvSpPr/>
          <p:nvPr/>
        </p:nvSpPr>
        <p:spPr>
          <a:xfrm>
            <a:off x="0" y="-14775"/>
            <a:ext cx="9252300" cy="5143500"/>
          </a:xfrm>
          <a:prstGeom prst="rect">
            <a:avLst/>
          </a:prstGeom>
          <a:solidFill>
            <a:srgbClr val="EEEEEE">
              <a:alpha val="8705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07"/>
          <p:cNvSpPr txBox="1"/>
          <p:nvPr/>
        </p:nvSpPr>
        <p:spPr>
          <a:xfrm>
            <a:off x="346475" y="1818950"/>
            <a:ext cx="8520600" cy="1674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F0000"/>
                </a:solidFill>
                <a:latin typeface="Arial"/>
                <a:ea typeface="Arial"/>
                <a:cs typeface="Arial"/>
                <a:sym typeface="Arial"/>
              </a:rPr>
              <a:t>Amazon private label products are significantly over-exposed in the sponsored RIN as compared to organic RIN.</a:t>
            </a:r>
            <a:endParaRPr b="1" i="0" sz="2000" u="none" cap="none" strike="noStrike">
              <a:solidFill>
                <a:srgbClr val="FF0000"/>
              </a:solidFill>
              <a:latin typeface="Arial"/>
              <a:ea typeface="Arial"/>
              <a:cs typeface="Arial"/>
              <a:sym typeface="Arial"/>
            </a:endParaRPr>
          </a:p>
        </p:txBody>
      </p:sp>
      <p:sp>
        <p:nvSpPr>
          <p:cNvPr id="897" name="Google Shape;897;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IR research</a:t>
            </a:r>
            <a:endParaRPr/>
          </a:p>
        </p:txBody>
      </p:sp>
      <p:sp>
        <p:nvSpPr>
          <p:cNvPr id="287" name="Google Shape;287;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Traditionally keyed to </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Relevance</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Customer satisfaction etc.</a:t>
            </a:r>
            <a:endParaRPr sz="1800">
              <a:solidFill>
                <a:schemeClr val="dk1"/>
              </a:solidFill>
            </a:endParaRPr>
          </a:p>
          <a:p>
            <a:pPr indent="0" lvl="0" marL="914400" rtl="0" algn="l">
              <a:lnSpc>
                <a:spcPct val="150000"/>
              </a:lnSpc>
              <a:spcBef>
                <a:spcPts val="1200"/>
              </a:spcBef>
              <a:spcAft>
                <a:spcPts val="0"/>
              </a:spcAft>
              <a:buSzPts val="1800"/>
              <a:buNone/>
            </a:pPr>
            <a:r>
              <a:t/>
            </a:r>
            <a:endParaRPr>
              <a:solidFill>
                <a:schemeClr val="dk1"/>
              </a:solidFill>
            </a:endParaRPr>
          </a:p>
          <a:p>
            <a:pPr indent="-342900" lvl="0" marL="457200" rtl="0" algn="l">
              <a:lnSpc>
                <a:spcPct val="150000"/>
              </a:lnSpc>
              <a:spcBef>
                <a:spcPts val="1200"/>
              </a:spcBef>
              <a:spcAft>
                <a:spcPts val="0"/>
              </a:spcAft>
              <a:buClr>
                <a:schemeClr val="dk1"/>
              </a:buClr>
              <a:buSzPts val="1800"/>
              <a:buChar char="❖"/>
            </a:pPr>
            <a:r>
              <a:rPr lang="en">
                <a:solidFill>
                  <a:schemeClr val="dk1"/>
                </a:solidFill>
              </a:rPr>
              <a:t>Beyond relevance</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Fairness to customers (e.g., equal satisfaction across demographics)</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Fairness to sellers (e.g., equal exposure across seller groups)</a:t>
            </a:r>
            <a:endParaRPr sz="1800">
              <a:solidFill>
                <a:schemeClr val="dk1"/>
              </a:solidFill>
            </a:endParaRPr>
          </a:p>
        </p:txBody>
      </p:sp>
      <p:sp>
        <p:nvSpPr>
          <p:cNvPr id="288" name="Google Shape;28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Methodologies for evaluation of bias</a:t>
            </a:r>
            <a:endParaRPr/>
          </a:p>
        </p:txBody>
      </p:sp>
      <p:sp>
        <p:nvSpPr>
          <p:cNvPr id="903" name="Google Shape;903;p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0000"/>
              </a:buClr>
              <a:buSzPts val="1800"/>
              <a:buChar char="❖"/>
            </a:pPr>
            <a:r>
              <a:rPr b="1" lang="en">
                <a:solidFill>
                  <a:srgbClr val="FF0000"/>
                </a:solidFill>
              </a:rPr>
              <a:t>Promotion bias</a:t>
            </a:r>
            <a:endParaRPr b="1">
              <a:solidFill>
                <a:srgbClr val="FF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Ranking bias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Representation in the core of a network</a:t>
            </a:r>
            <a:endParaRPr>
              <a:solidFill>
                <a:srgbClr val="000000"/>
              </a:solidFill>
            </a:endParaRPr>
          </a:p>
          <a:p>
            <a:pPr indent="-342900" lvl="0" marL="457200" rtl="0" algn="l">
              <a:lnSpc>
                <a:spcPct val="115000"/>
              </a:lnSpc>
              <a:spcBef>
                <a:spcPts val="0"/>
              </a:spcBef>
              <a:spcAft>
                <a:spcPts val="0"/>
              </a:spcAft>
              <a:buClr>
                <a:srgbClr val="FF0000"/>
              </a:buClr>
              <a:buSzPts val="1800"/>
              <a:buChar char="❖"/>
            </a:pPr>
            <a:r>
              <a:rPr b="1" lang="en">
                <a:solidFill>
                  <a:srgbClr val="FF0000"/>
                </a:solidFill>
              </a:rPr>
              <a:t>Exposure bias</a:t>
            </a:r>
            <a:endParaRPr b="1">
              <a:solidFill>
                <a:srgbClr val="FF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Quantifying the influence of the sensitive attribute</a:t>
            </a:r>
            <a:endParaRPr>
              <a:solidFill>
                <a:srgbClr val="000000"/>
              </a:solidFill>
            </a:endParaRPr>
          </a:p>
          <a:p>
            <a:pPr indent="0" lvl="0" marL="0" rtl="0" algn="l">
              <a:lnSpc>
                <a:spcPct val="115000"/>
              </a:lnSpc>
              <a:spcBef>
                <a:spcPts val="1600"/>
              </a:spcBef>
              <a:spcAft>
                <a:spcPts val="1600"/>
              </a:spcAft>
              <a:buSzPts val="1800"/>
              <a:buNone/>
            </a:pPr>
            <a:r>
              <a:t/>
            </a:r>
            <a:endParaRPr>
              <a:solidFill>
                <a:srgbClr val="000000"/>
              </a:solidFill>
            </a:endParaRPr>
          </a:p>
        </p:txBody>
      </p:sp>
      <p:sp>
        <p:nvSpPr>
          <p:cNvPr id="904" name="Google Shape;904;p108"/>
          <p:cNvSpPr txBox="1"/>
          <p:nvPr/>
        </p:nvSpPr>
        <p:spPr>
          <a:xfrm>
            <a:off x="1197200" y="3669700"/>
            <a:ext cx="6444300" cy="949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800"/>
              <a:buFont typeface="Arial"/>
              <a:buNone/>
            </a:pPr>
            <a:r>
              <a:rPr b="1" i="0" lang="en" sz="1800" u="none" cap="none" strike="noStrike">
                <a:solidFill>
                  <a:srgbClr val="38761D"/>
                </a:solidFill>
                <a:latin typeface="Arial"/>
                <a:ea typeface="Arial"/>
                <a:cs typeface="Arial"/>
                <a:sym typeface="Arial"/>
              </a:rPr>
              <a:t>All the above showed indication of biases toward Amazon private label products. </a:t>
            </a:r>
            <a:endParaRPr b="1" i="0" sz="1400" u="none" cap="none" strike="noStrike">
              <a:solidFill>
                <a:srgbClr val="38761D"/>
              </a:solidFill>
              <a:latin typeface="Arial"/>
              <a:ea typeface="Arial"/>
              <a:cs typeface="Arial"/>
              <a:sym typeface="Arial"/>
            </a:endParaRPr>
          </a:p>
        </p:txBody>
      </p:sp>
      <p:sp>
        <p:nvSpPr>
          <p:cNvPr id="905" name="Google Shape;905;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t>Why are biases in sponsored recommendations important?</a:t>
            </a:r>
            <a:endParaRPr sz="2500"/>
          </a:p>
        </p:txBody>
      </p:sp>
      <p:sp>
        <p:nvSpPr>
          <p:cNvPr id="911" name="Google Shape;911;p109"/>
          <p:cNvSpPr txBox="1"/>
          <p:nvPr>
            <p:ph idx="1" type="body"/>
          </p:nvPr>
        </p:nvSpPr>
        <p:spPr>
          <a:xfrm>
            <a:off x="235500" y="1152475"/>
            <a:ext cx="8908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Sponsored Vs. Organic recommendations</a:t>
            </a:r>
            <a:endParaRPr>
              <a:solidFill>
                <a:srgbClr val="000000"/>
              </a:solidFill>
            </a:endParaRPr>
          </a:p>
          <a:p>
            <a:pPr indent="0" lvl="0" marL="0" rtl="0" algn="l">
              <a:lnSpc>
                <a:spcPct val="150000"/>
              </a:lnSpc>
              <a:spcBef>
                <a:spcPts val="1600"/>
              </a:spcBef>
              <a:spcAft>
                <a:spcPts val="0"/>
              </a:spcAft>
              <a:buSzPts val="1800"/>
              <a:buNone/>
            </a:pPr>
            <a:r>
              <a:t/>
            </a:r>
            <a:endParaRPr>
              <a:solidFill>
                <a:schemeClr val="dk1"/>
              </a:solidFill>
            </a:endParaRPr>
          </a:p>
          <a:p>
            <a:pPr indent="0" lvl="0" marL="0" rtl="0" algn="l">
              <a:lnSpc>
                <a:spcPct val="150000"/>
              </a:lnSpc>
              <a:spcBef>
                <a:spcPts val="1600"/>
              </a:spcBef>
              <a:spcAft>
                <a:spcPts val="0"/>
              </a:spcAft>
              <a:buSzPts val="1800"/>
              <a:buNone/>
            </a:pPr>
            <a:r>
              <a:t/>
            </a:r>
            <a:endParaRPr>
              <a:solidFill>
                <a:schemeClr val="dk1"/>
              </a:solidFill>
            </a:endParaRPr>
          </a:p>
          <a:p>
            <a:pPr indent="-342900" lvl="0" marL="457200" rtl="0" algn="l">
              <a:lnSpc>
                <a:spcPct val="150000"/>
              </a:lnSpc>
              <a:spcBef>
                <a:spcPts val="1600"/>
              </a:spcBef>
              <a:spcAft>
                <a:spcPts val="0"/>
              </a:spcAft>
              <a:buClr>
                <a:srgbClr val="000000"/>
              </a:buClr>
              <a:buSzPts val="1800"/>
              <a:buChar char="❖"/>
            </a:pPr>
            <a:r>
              <a:rPr lang="en">
                <a:solidFill>
                  <a:srgbClr val="000000"/>
                </a:solidFill>
              </a:rPr>
              <a:t>Economic aspect of self-sponsorship</a:t>
            </a:r>
            <a:endParaRPr>
              <a:solidFill>
                <a:srgbClr val="000000"/>
              </a:solidFill>
            </a:endParaRPr>
          </a:p>
          <a:p>
            <a:pPr indent="0" lvl="0" marL="914400" rtl="0" algn="l">
              <a:lnSpc>
                <a:spcPct val="150000"/>
              </a:lnSpc>
              <a:spcBef>
                <a:spcPts val="1600"/>
              </a:spcBef>
              <a:spcAft>
                <a:spcPts val="1600"/>
              </a:spcAft>
              <a:buSzPts val="1800"/>
              <a:buNone/>
            </a:pPr>
            <a:r>
              <a:t/>
            </a:r>
            <a:endParaRPr>
              <a:solidFill>
                <a:srgbClr val="000000"/>
              </a:solidFill>
            </a:endParaRPr>
          </a:p>
        </p:txBody>
      </p:sp>
      <p:sp>
        <p:nvSpPr>
          <p:cNvPr id="912" name="Google Shape;912;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t>Why are biases in sponsored recommendations important?</a:t>
            </a:r>
            <a:endParaRPr sz="2500"/>
          </a:p>
        </p:txBody>
      </p:sp>
      <p:sp>
        <p:nvSpPr>
          <p:cNvPr id="918" name="Google Shape;918;p110"/>
          <p:cNvSpPr txBox="1"/>
          <p:nvPr>
            <p:ph idx="1" type="body"/>
          </p:nvPr>
        </p:nvSpPr>
        <p:spPr>
          <a:xfrm>
            <a:off x="235500" y="1152475"/>
            <a:ext cx="8908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Sponsored Vs. Organic recommendations</a:t>
            </a:r>
            <a:endParaRPr>
              <a:solidFill>
                <a:srgbClr val="000000"/>
              </a:solidFill>
            </a:endParaRPr>
          </a:p>
          <a:p>
            <a:pPr indent="0" lvl="0" marL="0" rtl="0" algn="l">
              <a:lnSpc>
                <a:spcPct val="150000"/>
              </a:lnSpc>
              <a:spcBef>
                <a:spcPts val="1600"/>
              </a:spcBef>
              <a:spcAft>
                <a:spcPts val="0"/>
              </a:spcAft>
              <a:buSzPts val="1800"/>
              <a:buNone/>
            </a:pPr>
            <a:r>
              <a:t/>
            </a:r>
            <a:endParaRPr>
              <a:solidFill>
                <a:schemeClr val="dk1"/>
              </a:solidFill>
            </a:endParaRPr>
          </a:p>
          <a:p>
            <a:pPr indent="0" lvl="0" marL="0" rtl="0" algn="l">
              <a:lnSpc>
                <a:spcPct val="150000"/>
              </a:lnSpc>
              <a:spcBef>
                <a:spcPts val="1600"/>
              </a:spcBef>
              <a:spcAft>
                <a:spcPts val="0"/>
              </a:spcAft>
              <a:buSzPts val="1800"/>
              <a:buNone/>
            </a:pPr>
            <a:r>
              <a:t/>
            </a:r>
            <a:endParaRPr>
              <a:solidFill>
                <a:schemeClr val="dk1"/>
              </a:solidFill>
            </a:endParaRPr>
          </a:p>
          <a:p>
            <a:pPr indent="-342900" lvl="0" marL="457200" rtl="0" algn="l">
              <a:lnSpc>
                <a:spcPct val="150000"/>
              </a:lnSpc>
              <a:spcBef>
                <a:spcPts val="1600"/>
              </a:spcBef>
              <a:spcAft>
                <a:spcPts val="0"/>
              </a:spcAft>
              <a:buClr>
                <a:srgbClr val="000000"/>
              </a:buClr>
              <a:buSzPts val="1800"/>
              <a:buChar char="❖"/>
            </a:pPr>
            <a:r>
              <a:rPr lang="en">
                <a:solidFill>
                  <a:srgbClr val="000000"/>
                </a:solidFill>
              </a:rPr>
              <a:t>Economic aspect of self-sponsorship</a:t>
            </a:r>
            <a:endParaRPr>
              <a:solidFill>
                <a:srgbClr val="000000"/>
              </a:solidFill>
            </a:endParaRPr>
          </a:p>
          <a:p>
            <a:pPr indent="0" lvl="0" marL="914400" rtl="0" algn="l">
              <a:lnSpc>
                <a:spcPct val="150000"/>
              </a:lnSpc>
              <a:spcBef>
                <a:spcPts val="1600"/>
              </a:spcBef>
              <a:spcAft>
                <a:spcPts val="1600"/>
              </a:spcAft>
              <a:buSzPts val="1800"/>
              <a:buNone/>
            </a:pPr>
            <a:r>
              <a:t/>
            </a:r>
            <a:endParaRPr>
              <a:solidFill>
                <a:srgbClr val="000000"/>
              </a:solidFill>
            </a:endParaRPr>
          </a:p>
        </p:txBody>
      </p:sp>
      <p:sp>
        <p:nvSpPr>
          <p:cNvPr id="919" name="Google Shape;919;p110"/>
          <p:cNvSpPr txBox="1"/>
          <p:nvPr/>
        </p:nvSpPr>
        <p:spPr>
          <a:xfrm>
            <a:off x="385750" y="1622250"/>
            <a:ext cx="8219700" cy="949500"/>
          </a:xfrm>
          <a:prstGeom prst="rect">
            <a:avLst/>
          </a:prstGeom>
          <a:noFill/>
          <a:ln>
            <a:noFill/>
          </a:ln>
        </p:spPr>
        <p:txBody>
          <a:bodyPr anchorCtr="0" anchor="t" bIns="91425" lIns="91425" spcFirstLastPara="1" rIns="91425" wrap="square" tIns="91425">
            <a:noAutofit/>
          </a:bodyPr>
          <a:lstStyle/>
          <a:p>
            <a:pPr indent="-342900" lvl="1" marL="9144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Sponsored recommendations ought to be different from organic ones.</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FF0000"/>
              </a:buClr>
              <a:buSzPts val="1800"/>
              <a:buFont typeface="Arial"/>
              <a:buChar char="➢"/>
            </a:pPr>
            <a:r>
              <a:rPr b="0" i="0" lang="en" sz="1800" u="none" cap="none" strike="noStrike">
                <a:solidFill>
                  <a:srgbClr val="FF0000"/>
                </a:solidFill>
                <a:latin typeface="Arial"/>
                <a:ea typeface="Arial"/>
                <a:cs typeface="Arial"/>
                <a:sym typeface="Arial"/>
              </a:rPr>
              <a:t>They can have delayed impact on organic recommendations.</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t>Why are biases in sponsored recommendations important?</a:t>
            </a:r>
            <a:endParaRPr sz="2500"/>
          </a:p>
        </p:txBody>
      </p:sp>
      <p:sp>
        <p:nvSpPr>
          <p:cNvPr id="926" name="Google Shape;926;p111"/>
          <p:cNvSpPr txBox="1"/>
          <p:nvPr>
            <p:ph idx="1" type="body"/>
          </p:nvPr>
        </p:nvSpPr>
        <p:spPr>
          <a:xfrm>
            <a:off x="235500" y="1152475"/>
            <a:ext cx="8908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Sponsored Vs. Organic recommendations</a:t>
            </a:r>
            <a:endParaRPr>
              <a:solidFill>
                <a:srgbClr val="000000"/>
              </a:solidFill>
            </a:endParaRPr>
          </a:p>
          <a:p>
            <a:pPr indent="0" lvl="0" marL="0" rtl="0" algn="l">
              <a:lnSpc>
                <a:spcPct val="150000"/>
              </a:lnSpc>
              <a:spcBef>
                <a:spcPts val="1600"/>
              </a:spcBef>
              <a:spcAft>
                <a:spcPts val="0"/>
              </a:spcAft>
              <a:buSzPts val="1800"/>
              <a:buNone/>
            </a:pPr>
            <a:r>
              <a:t/>
            </a:r>
            <a:endParaRPr>
              <a:solidFill>
                <a:schemeClr val="dk1"/>
              </a:solidFill>
            </a:endParaRPr>
          </a:p>
          <a:p>
            <a:pPr indent="0" lvl="0" marL="0" rtl="0" algn="l">
              <a:lnSpc>
                <a:spcPct val="150000"/>
              </a:lnSpc>
              <a:spcBef>
                <a:spcPts val="1600"/>
              </a:spcBef>
              <a:spcAft>
                <a:spcPts val="0"/>
              </a:spcAft>
              <a:buSzPts val="1800"/>
              <a:buNone/>
            </a:pPr>
            <a:r>
              <a:t/>
            </a:r>
            <a:endParaRPr>
              <a:solidFill>
                <a:schemeClr val="dk1"/>
              </a:solidFill>
            </a:endParaRPr>
          </a:p>
          <a:p>
            <a:pPr indent="-342900" lvl="0" marL="457200" rtl="0" algn="l">
              <a:lnSpc>
                <a:spcPct val="150000"/>
              </a:lnSpc>
              <a:spcBef>
                <a:spcPts val="1600"/>
              </a:spcBef>
              <a:spcAft>
                <a:spcPts val="0"/>
              </a:spcAft>
              <a:buClr>
                <a:srgbClr val="000000"/>
              </a:buClr>
              <a:buSzPts val="1800"/>
              <a:buChar char="❖"/>
            </a:pPr>
            <a:r>
              <a:rPr lang="en">
                <a:solidFill>
                  <a:srgbClr val="000000"/>
                </a:solidFill>
              </a:rPr>
              <a:t>Economic aspect of self-sponsorship</a:t>
            </a:r>
            <a:endParaRPr>
              <a:solidFill>
                <a:srgbClr val="000000"/>
              </a:solidFill>
            </a:endParaRPr>
          </a:p>
          <a:p>
            <a:pPr indent="0" lvl="0" marL="914400" rtl="0" algn="l">
              <a:lnSpc>
                <a:spcPct val="150000"/>
              </a:lnSpc>
              <a:spcBef>
                <a:spcPts val="1600"/>
              </a:spcBef>
              <a:spcAft>
                <a:spcPts val="1600"/>
              </a:spcAft>
              <a:buSzPts val="1800"/>
              <a:buNone/>
            </a:pPr>
            <a:r>
              <a:t/>
            </a:r>
            <a:endParaRPr>
              <a:solidFill>
                <a:srgbClr val="000000"/>
              </a:solidFill>
            </a:endParaRPr>
          </a:p>
        </p:txBody>
      </p:sp>
      <p:sp>
        <p:nvSpPr>
          <p:cNvPr id="927" name="Google Shape;927;p111"/>
          <p:cNvSpPr txBox="1"/>
          <p:nvPr/>
        </p:nvSpPr>
        <p:spPr>
          <a:xfrm>
            <a:off x="385750" y="3451050"/>
            <a:ext cx="8520600" cy="949500"/>
          </a:xfrm>
          <a:prstGeom prst="rect">
            <a:avLst/>
          </a:prstGeom>
          <a:noFill/>
          <a:ln>
            <a:noFill/>
          </a:ln>
        </p:spPr>
        <p:txBody>
          <a:bodyPr anchorCtr="0" anchor="t" bIns="91425" lIns="91425" spcFirstLastPara="1" rIns="91425" wrap="square" tIns="91425">
            <a:noAutofit/>
          </a:bodyPr>
          <a:lstStyle/>
          <a:p>
            <a:pPr indent="-342900" lvl="1" marL="914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Amazon can unilaterally reserve ad-space without being accountable.</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FF0000"/>
              </a:buClr>
              <a:buSzPts val="1800"/>
              <a:buFont typeface="Arial"/>
              <a:buChar char="➢"/>
            </a:pPr>
            <a:r>
              <a:rPr b="0" i="0" lang="en" sz="1800" u="none" cap="none" strike="noStrike">
                <a:solidFill>
                  <a:srgbClr val="FF0000"/>
                </a:solidFill>
                <a:latin typeface="Arial"/>
                <a:ea typeface="Arial"/>
                <a:cs typeface="Arial"/>
                <a:sym typeface="Arial"/>
              </a:rPr>
              <a:t>This can increase the advertising cost for the remaining ad-space.</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11"/>
          <p:cNvSpPr txBox="1"/>
          <p:nvPr/>
        </p:nvSpPr>
        <p:spPr>
          <a:xfrm>
            <a:off x="385750" y="1622250"/>
            <a:ext cx="8219700" cy="949500"/>
          </a:xfrm>
          <a:prstGeom prst="rect">
            <a:avLst/>
          </a:prstGeom>
          <a:noFill/>
          <a:ln>
            <a:noFill/>
          </a:ln>
        </p:spPr>
        <p:txBody>
          <a:bodyPr anchorCtr="0" anchor="t" bIns="91425" lIns="91425" spcFirstLastPara="1" rIns="91425" wrap="square" tIns="91425">
            <a:noAutofit/>
          </a:bodyPr>
          <a:lstStyle/>
          <a:p>
            <a:pPr indent="-342900" lvl="1" marL="9144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Sponsored recommendations ought to be different from organic ones.</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FF0000"/>
              </a:buClr>
              <a:buSzPts val="1800"/>
              <a:buFont typeface="Arial"/>
              <a:buChar char="➢"/>
            </a:pPr>
            <a:r>
              <a:rPr b="0" i="0" lang="en" sz="1800" u="none" cap="none" strike="noStrike">
                <a:solidFill>
                  <a:srgbClr val="FF0000"/>
                </a:solidFill>
                <a:latin typeface="Arial"/>
                <a:ea typeface="Arial"/>
                <a:cs typeface="Arial"/>
                <a:sym typeface="Arial"/>
              </a:rPr>
              <a:t>They can have delayed impact on organic recommendations.</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t>Why are biases in sponsored recommendations important?</a:t>
            </a:r>
            <a:endParaRPr sz="2500"/>
          </a:p>
        </p:txBody>
      </p:sp>
      <p:sp>
        <p:nvSpPr>
          <p:cNvPr id="935" name="Google Shape;935;p112"/>
          <p:cNvSpPr txBox="1"/>
          <p:nvPr>
            <p:ph idx="1" type="body"/>
          </p:nvPr>
        </p:nvSpPr>
        <p:spPr>
          <a:xfrm>
            <a:off x="235500" y="1152475"/>
            <a:ext cx="8908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Sponsored Vs. Organic recommendations</a:t>
            </a:r>
            <a:endParaRPr>
              <a:solidFill>
                <a:srgbClr val="000000"/>
              </a:solidFill>
            </a:endParaRPr>
          </a:p>
          <a:p>
            <a:pPr indent="0" lvl="0" marL="0" rtl="0" algn="l">
              <a:lnSpc>
                <a:spcPct val="150000"/>
              </a:lnSpc>
              <a:spcBef>
                <a:spcPts val="1600"/>
              </a:spcBef>
              <a:spcAft>
                <a:spcPts val="0"/>
              </a:spcAft>
              <a:buSzPts val="1800"/>
              <a:buNone/>
            </a:pPr>
            <a:r>
              <a:t/>
            </a:r>
            <a:endParaRPr>
              <a:solidFill>
                <a:schemeClr val="dk1"/>
              </a:solidFill>
            </a:endParaRPr>
          </a:p>
          <a:p>
            <a:pPr indent="0" lvl="0" marL="0" rtl="0" algn="l">
              <a:lnSpc>
                <a:spcPct val="150000"/>
              </a:lnSpc>
              <a:spcBef>
                <a:spcPts val="1600"/>
              </a:spcBef>
              <a:spcAft>
                <a:spcPts val="0"/>
              </a:spcAft>
              <a:buSzPts val="1800"/>
              <a:buNone/>
            </a:pPr>
            <a:r>
              <a:t/>
            </a:r>
            <a:endParaRPr>
              <a:solidFill>
                <a:schemeClr val="dk1"/>
              </a:solidFill>
            </a:endParaRPr>
          </a:p>
          <a:p>
            <a:pPr indent="-342900" lvl="0" marL="457200" rtl="0" algn="l">
              <a:lnSpc>
                <a:spcPct val="150000"/>
              </a:lnSpc>
              <a:spcBef>
                <a:spcPts val="1600"/>
              </a:spcBef>
              <a:spcAft>
                <a:spcPts val="0"/>
              </a:spcAft>
              <a:buClr>
                <a:srgbClr val="000000"/>
              </a:buClr>
              <a:buSzPts val="1800"/>
              <a:buChar char="❖"/>
            </a:pPr>
            <a:r>
              <a:rPr lang="en">
                <a:solidFill>
                  <a:srgbClr val="000000"/>
                </a:solidFill>
              </a:rPr>
              <a:t>Economic aspect of self-sponsorship</a:t>
            </a:r>
            <a:endParaRPr>
              <a:solidFill>
                <a:srgbClr val="000000"/>
              </a:solidFill>
            </a:endParaRPr>
          </a:p>
          <a:p>
            <a:pPr indent="0" lvl="0" marL="914400" rtl="0" algn="l">
              <a:lnSpc>
                <a:spcPct val="150000"/>
              </a:lnSpc>
              <a:spcBef>
                <a:spcPts val="1600"/>
              </a:spcBef>
              <a:spcAft>
                <a:spcPts val="1600"/>
              </a:spcAft>
              <a:buSzPts val="1800"/>
              <a:buNone/>
            </a:pPr>
            <a:r>
              <a:t/>
            </a:r>
            <a:endParaRPr>
              <a:solidFill>
                <a:srgbClr val="000000"/>
              </a:solidFill>
            </a:endParaRPr>
          </a:p>
        </p:txBody>
      </p:sp>
      <p:sp>
        <p:nvSpPr>
          <p:cNvPr id="936" name="Google Shape;936;p112"/>
          <p:cNvSpPr txBox="1"/>
          <p:nvPr/>
        </p:nvSpPr>
        <p:spPr>
          <a:xfrm>
            <a:off x="385750" y="1622250"/>
            <a:ext cx="8219700" cy="949500"/>
          </a:xfrm>
          <a:prstGeom prst="rect">
            <a:avLst/>
          </a:prstGeom>
          <a:noFill/>
          <a:ln>
            <a:noFill/>
          </a:ln>
        </p:spPr>
        <p:txBody>
          <a:bodyPr anchorCtr="0" anchor="t" bIns="91425" lIns="91425" spcFirstLastPara="1" rIns="91425" wrap="square" tIns="91425">
            <a:noAutofit/>
          </a:bodyPr>
          <a:lstStyle/>
          <a:p>
            <a:pPr indent="-342900" lvl="1" marL="9144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Sponsored recommendations ought to be different from organic ones.</a:t>
            </a:r>
            <a:endParaRPr b="0" i="0" sz="18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rgbClr val="FF0000"/>
              </a:buClr>
              <a:buSzPts val="1800"/>
              <a:buFont typeface="Arial"/>
              <a:buChar char="➢"/>
            </a:pPr>
            <a:r>
              <a:rPr b="0" i="0" lang="en" sz="1800" u="none" cap="none" strike="noStrike">
                <a:solidFill>
                  <a:srgbClr val="FF0000"/>
                </a:solidFill>
                <a:latin typeface="Arial"/>
                <a:ea typeface="Arial"/>
                <a:cs typeface="Arial"/>
                <a:sym typeface="Arial"/>
              </a:rPr>
              <a:t>How much deviation is desirable?</a:t>
            </a:r>
            <a:endParaRPr b="0" i="0" sz="1800" u="none" cap="none" strike="noStrike">
              <a:solidFill>
                <a:srgbClr val="FF0000"/>
              </a:solidFill>
              <a:latin typeface="Arial"/>
              <a:ea typeface="Arial"/>
              <a:cs typeface="Arial"/>
              <a:sym typeface="Arial"/>
            </a:endParaRPr>
          </a:p>
          <a:p>
            <a:pPr indent="-342900" lvl="1" marL="914400" marR="0" rtl="0" algn="l">
              <a:lnSpc>
                <a:spcPct val="115000"/>
              </a:lnSpc>
              <a:spcBef>
                <a:spcPts val="0"/>
              </a:spcBef>
              <a:spcAft>
                <a:spcPts val="0"/>
              </a:spcAft>
              <a:buClr>
                <a:srgbClr val="FF0000"/>
              </a:buClr>
              <a:buSzPts val="1800"/>
              <a:buFont typeface="Arial"/>
              <a:buChar char="➢"/>
            </a:pPr>
            <a:r>
              <a:rPr b="0" i="0" lang="en" sz="1800" u="none" cap="none" strike="noStrike">
                <a:solidFill>
                  <a:srgbClr val="FF0000"/>
                </a:solidFill>
                <a:latin typeface="Arial"/>
                <a:ea typeface="Arial"/>
                <a:cs typeface="Arial"/>
                <a:sym typeface="Arial"/>
              </a:rPr>
              <a:t>They can have delayed impact on organic recommendations.</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12"/>
          <p:cNvSpPr txBox="1"/>
          <p:nvPr/>
        </p:nvSpPr>
        <p:spPr>
          <a:xfrm>
            <a:off x="385750" y="3451050"/>
            <a:ext cx="8520600" cy="949500"/>
          </a:xfrm>
          <a:prstGeom prst="rect">
            <a:avLst/>
          </a:prstGeom>
          <a:noFill/>
          <a:ln>
            <a:noFill/>
          </a:ln>
        </p:spPr>
        <p:txBody>
          <a:bodyPr anchorCtr="0" anchor="t" bIns="91425" lIns="91425" spcFirstLastPara="1" rIns="91425" wrap="square" tIns="91425">
            <a:noAutofit/>
          </a:bodyPr>
          <a:lstStyle/>
          <a:p>
            <a:pPr indent="-342900" lvl="1" marL="914400" marR="0" rtl="0" algn="l">
              <a:lnSpc>
                <a:spcPct val="115000"/>
              </a:lnSpc>
              <a:spcBef>
                <a:spcPts val="0"/>
              </a:spcBef>
              <a:spcAft>
                <a:spcPts val="0"/>
              </a:spcAft>
              <a:buClr>
                <a:srgbClr val="FF0000"/>
              </a:buClr>
              <a:buSzPts val="1800"/>
              <a:buFont typeface="Arial"/>
              <a:buChar char="➢"/>
            </a:pPr>
            <a:r>
              <a:rPr b="0" i="0" lang="en" sz="1800" u="none" cap="none" strike="noStrike">
                <a:solidFill>
                  <a:srgbClr val="FF0000"/>
                </a:solidFill>
                <a:latin typeface="Arial"/>
                <a:ea typeface="Arial"/>
                <a:cs typeface="Arial"/>
                <a:sym typeface="Arial"/>
              </a:rPr>
              <a:t>Amazon can unilaterally reserve ad-space without being accountable.</a:t>
            </a:r>
            <a:endParaRPr b="0" i="0" sz="1800" u="none" cap="none" strike="noStrike">
              <a:solidFill>
                <a:srgbClr val="FF0000"/>
              </a:solidFill>
              <a:latin typeface="Arial"/>
              <a:ea typeface="Arial"/>
              <a:cs typeface="Arial"/>
              <a:sym typeface="Arial"/>
            </a:endParaRPr>
          </a:p>
          <a:p>
            <a:pPr indent="-342900" lvl="1" marL="914400" marR="0" rtl="0" algn="l">
              <a:lnSpc>
                <a:spcPct val="115000"/>
              </a:lnSpc>
              <a:spcBef>
                <a:spcPts val="0"/>
              </a:spcBef>
              <a:spcAft>
                <a:spcPts val="0"/>
              </a:spcAft>
              <a:buClr>
                <a:srgbClr val="FF0000"/>
              </a:buClr>
              <a:buSzPts val="1800"/>
              <a:buFont typeface="Arial"/>
              <a:buChar char="➢"/>
            </a:pPr>
            <a:r>
              <a:rPr b="0" i="0" lang="en" sz="1800" u="none" cap="none" strike="noStrike">
                <a:solidFill>
                  <a:srgbClr val="FF0000"/>
                </a:solidFill>
                <a:latin typeface="Arial"/>
                <a:ea typeface="Arial"/>
                <a:cs typeface="Arial"/>
                <a:sym typeface="Arial"/>
              </a:rPr>
              <a:t>This can increase the advertising cost for the remaining ad-space.</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12"/>
          <p:cNvSpPr/>
          <p:nvPr/>
        </p:nvSpPr>
        <p:spPr>
          <a:xfrm>
            <a:off x="0" y="-14775"/>
            <a:ext cx="9252300" cy="5143500"/>
          </a:xfrm>
          <a:prstGeom prst="rect">
            <a:avLst/>
          </a:prstGeom>
          <a:solidFill>
            <a:srgbClr val="EEEEEE">
              <a:alpha val="8705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12"/>
          <p:cNvSpPr txBox="1"/>
          <p:nvPr/>
        </p:nvSpPr>
        <p:spPr>
          <a:xfrm>
            <a:off x="88675" y="1776800"/>
            <a:ext cx="9144000" cy="1594200"/>
          </a:xfrm>
          <a:prstGeom prst="rect">
            <a:avLst/>
          </a:prstGeom>
          <a:solidFill>
            <a:srgbClr val="FFFFFF"/>
          </a:solid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Arial"/>
              <a:ea typeface="Arial"/>
              <a:cs typeface="Arial"/>
              <a:sym typeface="Arial"/>
            </a:endParaRPr>
          </a:p>
          <a:p>
            <a:pPr indent="-355600" lvl="0" marL="457200" marR="0" rtl="0" algn="l">
              <a:lnSpc>
                <a:spcPct val="100000"/>
              </a:lnSpc>
              <a:spcBef>
                <a:spcPts val="0"/>
              </a:spcBef>
              <a:spcAft>
                <a:spcPts val="0"/>
              </a:spcAft>
              <a:buClr>
                <a:srgbClr val="FF0000"/>
              </a:buClr>
              <a:buSzPts val="2000"/>
              <a:buFont typeface="Arial"/>
              <a:buChar char="❖"/>
            </a:pPr>
            <a:r>
              <a:rPr b="0" i="0" lang="en" sz="2000" u="none" cap="none" strike="noStrike">
                <a:solidFill>
                  <a:srgbClr val="FF0000"/>
                </a:solidFill>
                <a:latin typeface="Arial"/>
                <a:ea typeface="Arial"/>
                <a:cs typeface="Arial"/>
                <a:sym typeface="Arial"/>
              </a:rPr>
              <a:t>Hence biases in sponsored recommendations should not go unnoticed. </a:t>
            </a:r>
            <a:endParaRPr b="0" i="0" sz="2000" u="none" cap="none" strike="noStrike">
              <a:solidFill>
                <a:srgbClr val="FF0000"/>
              </a:solidFill>
              <a:latin typeface="Arial"/>
              <a:ea typeface="Arial"/>
              <a:cs typeface="Arial"/>
              <a:sym typeface="Arial"/>
            </a:endParaRPr>
          </a:p>
          <a:p>
            <a:pPr indent="-355600" lvl="0" marL="457200" marR="0" rtl="0" algn="l">
              <a:lnSpc>
                <a:spcPct val="100000"/>
              </a:lnSpc>
              <a:spcBef>
                <a:spcPts val="0"/>
              </a:spcBef>
              <a:spcAft>
                <a:spcPts val="0"/>
              </a:spcAft>
              <a:buClr>
                <a:srgbClr val="FF0000"/>
              </a:buClr>
              <a:buSzPts val="2000"/>
              <a:buFont typeface="Arial"/>
              <a:buChar char="❖"/>
            </a:pPr>
            <a:r>
              <a:rPr b="0" i="0" lang="en" sz="2000" u="none" cap="none" strike="noStrike">
                <a:solidFill>
                  <a:srgbClr val="FF0000"/>
                </a:solidFill>
                <a:latin typeface="Arial"/>
                <a:ea typeface="Arial"/>
                <a:cs typeface="Arial"/>
                <a:sym typeface="Arial"/>
              </a:rPr>
              <a:t>Some clarity regarding the exact practices are also desirable.</a:t>
            </a:r>
            <a:endParaRPr b="0" i="0" sz="2000" u="none" cap="none" strike="noStrike">
              <a:solidFill>
                <a:srgbClr val="FF0000"/>
              </a:solidFill>
              <a:latin typeface="Arial"/>
              <a:ea typeface="Arial"/>
              <a:cs typeface="Arial"/>
              <a:sym typeface="Arial"/>
            </a:endParaRPr>
          </a:p>
        </p:txBody>
      </p:sp>
      <p:sp>
        <p:nvSpPr>
          <p:cNvPr id="940" name="Google Shape;940;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Summary: The umpire is also a player</a:t>
            </a:r>
            <a:endParaRPr/>
          </a:p>
        </p:txBody>
      </p:sp>
      <p:sp>
        <p:nvSpPr>
          <p:cNvPr id="946" name="Google Shape;946;p113"/>
          <p:cNvSpPr txBox="1"/>
          <p:nvPr>
            <p:ph idx="1" type="body"/>
          </p:nvPr>
        </p:nvSpPr>
        <p:spPr>
          <a:xfrm>
            <a:off x="311700" y="1304875"/>
            <a:ext cx="39999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b="1" lang="en" sz="1800">
                <a:solidFill>
                  <a:srgbClr val="000000"/>
                </a:solidFill>
              </a:rPr>
              <a:t>Umpire:</a:t>
            </a:r>
            <a:r>
              <a:rPr lang="en" sz="1800">
                <a:solidFill>
                  <a:srgbClr val="000000"/>
                </a:solidFill>
              </a:rPr>
              <a:t> Amazon has the control over the algorithmic systems.</a:t>
            </a:r>
            <a:endParaRPr sz="1800">
              <a:solidFill>
                <a:srgbClr val="000000"/>
              </a:solidFill>
            </a:endParaRPr>
          </a:p>
          <a:p>
            <a:pPr indent="0" lvl="0" marL="457200" rtl="0" algn="l">
              <a:lnSpc>
                <a:spcPct val="115000"/>
              </a:lnSpc>
              <a:spcBef>
                <a:spcPts val="0"/>
              </a:spcBef>
              <a:spcAft>
                <a:spcPts val="0"/>
              </a:spcAft>
              <a:buSzPts val="1400"/>
              <a:buNone/>
            </a:pPr>
            <a:r>
              <a:t/>
            </a:r>
            <a:endParaRPr sz="1800">
              <a:solidFill>
                <a:srgbClr val="000000"/>
              </a:solidFill>
            </a:endParaRPr>
          </a:p>
          <a:p>
            <a:pPr indent="0" lvl="0" marL="457200" rtl="0" algn="l">
              <a:lnSpc>
                <a:spcPct val="115000"/>
              </a:lnSpc>
              <a:spcBef>
                <a:spcPts val="0"/>
              </a:spcBef>
              <a:spcAft>
                <a:spcPts val="0"/>
              </a:spcAft>
              <a:buSzPts val="1400"/>
              <a:buNone/>
            </a:pPr>
            <a:r>
              <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 sz="1800">
                <a:solidFill>
                  <a:srgbClr val="000000"/>
                </a:solidFill>
              </a:rPr>
              <a:t>Player:</a:t>
            </a:r>
            <a:r>
              <a:rPr lang="en" sz="1800">
                <a:solidFill>
                  <a:srgbClr val="000000"/>
                </a:solidFill>
              </a:rPr>
              <a:t> Amazon’s PL products also compete on its platform.</a:t>
            </a:r>
            <a:endParaRPr sz="1800">
              <a:solidFill>
                <a:srgbClr val="000000"/>
              </a:solidFill>
            </a:endParaRPr>
          </a:p>
        </p:txBody>
      </p:sp>
      <p:sp>
        <p:nvSpPr>
          <p:cNvPr id="947" name="Google Shape;947;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Summary: The umpire is also a player</a:t>
            </a:r>
            <a:endParaRPr/>
          </a:p>
        </p:txBody>
      </p:sp>
      <p:sp>
        <p:nvSpPr>
          <p:cNvPr id="953" name="Google Shape;953;p114"/>
          <p:cNvSpPr txBox="1"/>
          <p:nvPr>
            <p:ph idx="1" type="body"/>
          </p:nvPr>
        </p:nvSpPr>
        <p:spPr>
          <a:xfrm>
            <a:off x="311700" y="1304875"/>
            <a:ext cx="39999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b="1" lang="en" sz="1800">
                <a:solidFill>
                  <a:srgbClr val="000000"/>
                </a:solidFill>
              </a:rPr>
              <a:t>Umpire:</a:t>
            </a:r>
            <a:r>
              <a:rPr lang="en" sz="1800">
                <a:solidFill>
                  <a:srgbClr val="000000"/>
                </a:solidFill>
              </a:rPr>
              <a:t> Amazon has the control over the algorithmic systems.</a:t>
            </a:r>
            <a:endParaRPr sz="1800">
              <a:solidFill>
                <a:srgbClr val="000000"/>
              </a:solidFill>
            </a:endParaRPr>
          </a:p>
          <a:p>
            <a:pPr indent="0" lvl="0" marL="457200" rtl="0" algn="l">
              <a:lnSpc>
                <a:spcPct val="115000"/>
              </a:lnSpc>
              <a:spcBef>
                <a:spcPts val="0"/>
              </a:spcBef>
              <a:spcAft>
                <a:spcPts val="0"/>
              </a:spcAft>
              <a:buSzPts val="1400"/>
              <a:buNone/>
            </a:pPr>
            <a:r>
              <a:t/>
            </a:r>
            <a:endParaRPr sz="1800">
              <a:solidFill>
                <a:srgbClr val="000000"/>
              </a:solidFill>
            </a:endParaRPr>
          </a:p>
          <a:p>
            <a:pPr indent="0" lvl="0" marL="457200" rtl="0" algn="l">
              <a:lnSpc>
                <a:spcPct val="115000"/>
              </a:lnSpc>
              <a:spcBef>
                <a:spcPts val="0"/>
              </a:spcBef>
              <a:spcAft>
                <a:spcPts val="0"/>
              </a:spcAft>
              <a:buSzPts val="1400"/>
              <a:buNone/>
            </a:pPr>
            <a:r>
              <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 sz="1800">
                <a:solidFill>
                  <a:srgbClr val="000000"/>
                </a:solidFill>
              </a:rPr>
              <a:t>Player:</a:t>
            </a:r>
            <a:r>
              <a:rPr lang="en" sz="1800">
                <a:solidFill>
                  <a:srgbClr val="000000"/>
                </a:solidFill>
              </a:rPr>
              <a:t> Amazon’s PL products also compete on its platform. </a:t>
            </a:r>
            <a:endParaRPr sz="1800">
              <a:solidFill>
                <a:srgbClr val="000000"/>
              </a:solidFill>
            </a:endParaRPr>
          </a:p>
        </p:txBody>
      </p:sp>
      <p:sp>
        <p:nvSpPr>
          <p:cNvPr id="954" name="Google Shape;954;p114"/>
          <p:cNvSpPr txBox="1"/>
          <p:nvPr>
            <p:ph idx="2" type="body"/>
          </p:nvPr>
        </p:nvSpPr>
        <p:spPr>
          <a:xfrm>
            <a:off x="4756200" y="1304875"/>
            <a:ext cx="44643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b="1" lang="en" sz="1800">
                <a:solidFill>
                  <a:srgbClr val="000000"/>
                </a:solidFill>
              </a:rPr>
              <a:t>Umpire:</a:t>
            </a:r>
            <a:r>
              <a:rPr lang="en" sz="1800">
                <a:solidFill>
                  <a:srgbClr val="000000"/>
                </a:solidFill>
              </a:rPr>
              <a:t> Amazon has the control over ad-space allocation.</a:t>
            </a:r>
            <a:endParaRPr sz="1800">
              <a:solidFill>
                <a:srgbClr val="000000"/>
              </a:solidFill>
            </a:endParaRPr>
          </a:p>
          <a:p>
            <a:pPr indent="0" lvl="0" marL="457200" rtl="0" algn="l">
              <a:lnSpc>
                <a:spcPct val="115000"/>
              </a:lnSpc>
              <a:spcBef>
                <a:spcPts val="0"/>
              </a:spcBef>
              <a:spcAft>
                <a:spcPts val="0"/>
              </a:spcAft>
              <a:buSzPts val="1400"/>
              <a:buNone/>
            </a:pPr>
            <a:r>
              <a:t/>
            </a:r>
            <a:endParaRPr sz="1800">
              <a:solidFill>
                <a:srgbClr val="000000"/>
              </a:solidFill>
            </a:endParaRPr>
          </a:p>
          <a:p>
            <a:pPr indent="0" lvl="0" marL="457200" rtl="0" algn="l">
              <a:lnSpc>
                <a:spcPct val="115000"/>
              </a:lnSpc>
              <a:spcBef>
                <a:spcPts val="0"/>
              </a:spcBef>
              <a:spcAft>
                <a:spcPts val="0"/>
              </a:spcAft>
              <a:buSzPts val="1400"/>
              <a:buNone/>
            </a:pPr>
            <a:r>
              <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 sz="1800">
                <a:solidFill>
                  <a:srgbClr val="000000"/>
                </a:solidFill>
              </a:rPr>
              <a:t>Player:</a:t>
            </a:r>
            <a:r>
              <a:rPr lang="en" sz="1800">
                <a:solidFill>
                  <a:srgbClr val="000000"/>
                </a:solidFill>
              </a:rPr>
              <a:t> Ads of Amazon’s PL </a:t>
            </a:r>
            <a:endParaRPr sz="1800">
              <a:solidFill>
                <a:srgbClr val="000000"/>
              </a:solidFill>
            </a:endParaRPr>
          </a:p>
          <a:p>
            <a:pPr indent="0" lvl="0" marL="457200" rtl="0" algn="l">
              <a:lnSpc>
                <a:spcPct val="115000"/>
              </a:lnSpc>
              <a:spcBef>
                <a:spcPts val="0"/>
              </a:spcBef>
              <a:spcAft>
                <a:spcPts val="0"/>
              </a:spcAft>
              <a:buSzPts val="1400"/>
              <a:buNone/>
            </a:pPr>
            <a:r>
              <a:rPr lang="en" sz="1800">
                <a:solidFill>
                  <a:srgbClr val="000000"/>
                </a:solidFill>
              </a:rPr>
              <a:t>products are also shown on Amazon. </a:t>
            </a:r>
            <a:endParaRPr sz="1800">
              <a:solidFill>
                <a:srgbClr val="000000"/>
              </a:solidFill>
            </a:endParaRPr>
          </a:p>
        </p:txBody>
      </p:sp>
      <p:sp>
        <p:nvSpPr>
          <p:cNvPr id="955" name="Google Shape;955;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Publications from this chapter</a:t>
            </a:r>
            <a:endParaRPr/>
          </a:p>
        </p:txBody>
      </p:sp>
      <p:sp>
        <p:nvSpPr>
          <p:cNvPr id="961" name="Google Shape;961;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Clr>
                <a:schemeClr val="dk1"/>
              </a:buClr>
              <a:buSzPts val="1800"/>
              <a:buChar char="❖"/>
            </a:pPr>
            <a:r>
              <a:rPr b="1" lang="en">
                <a:solidFill>
                  <a:schemeClr val="dk1"/>
                </a:solidFill>
              </a:rPr>
              <a:t>A. Dash</a:t>
            </a:r>
            <a:r>
              <a:rPr lang="en">
                <a:solidFill>
                  <a:schemeClr val="dk1"/>
                </a:solidFill>
              </a:rPr>
              <a:t>, A. Chakraborty, S. Ghosh, A. Mukherjee, K. P. Gummadi, </a:t>
            </a:r>
            <a:r>
              <a:rPr i="1" lang="en">
                <a:solidFill>
                  <a:schemeClr val="dk1"/>
                </a:solidFill>
              </a:rPr>
              <a:t>When the Umpire is also a Player: Bias in Private Label Product Recommendations on E-commerce Marketplaces</a:t>
            </a:r>
            <a:r>
              <a:rPr lang="en">
                <a:solidFill>
                  <a:schemeClr val="dk1"/>
                </a:solidFill>
              </a:rPr>
              <a:t>, In Proceedings of the </a:t>
            </a:r>
            <a:r>
              <a:rPr b="1" lang="en">
                <a:solidFill>
                  <a:schemeClr val="dk1"/>
                </a:solidFill>
              </a:rPr>
              <a:t>ACM Conference on Fairness, Accountability, and Transparency</a:t>
            </a:r>
            <a:r>
              <a:rPr lang="en">
                <a:solidFill>
                  <a:schemeClr val="dk1"/>
                </a:solidFill>
              </a:rPr>
              <a:t>, (ACM FAccT), March, 2021.</a:t>
            </a:r>
            <a:endParaRPr>
              <a:solidFill>
                <a:schemeClr val="dk1"/>
              </a:solidFill>
            </a:endParaRPr>
          </a:p>
          <a:p>
            <a:pPr indent="0" lvl="0" marL="1371600" rtl="0" algn="l">
              <a:lnSpc>
                <a:spcPct val="95000"/>
              </a:lnSpc>
              <a:spcBef>
                <a:spcPts val="0"/>
              </a:spcBef>
              <a:spcAft>
                <a:spcPts val="0"/>
              </a:spcAft>
              <a:buClr>
                <a:schemeClr val="dk1"/>
              </a:buClr>
              <a:buSzPts val="852"/>
              <a:buFont typeface="Arial"/>
              <a:buNone/>
            </a:pPr>
            <a:r>
              <a:t/>
            </a:r>
            <a:endParaRPr>
              <a:solidFill>
                <a:schemeClr val="dk1"/>
              </a:solidFill>
            </a:endParaRPr>
          </a:p>
          <a:p>
            <a:pPr indent="0" lvl="0" marL="1371600" rtl="0" algn="l">
              <a:lnSpc>
                <a:spcPct val="95000"/>
              </a:lnSpc>
              <a:spcBef>
                <a:spcPts val="0"/>
              </a:spcBef>
              <a:spcAft>
                <a:spcPts val="0"/>
              </a:spcAft>
              <a:buClr>
                <a:schemeClr val="dk1"/>
              </a:buClr>
              <a:buSzPts val="852"/>
              <a:buFont typeface="Arial"/>
              <a:buNone/>
            </a:pPr>
            <a:r>
              <a:t/>
            </a:r>
            <a:endParaRPr>
              <a:solidFill>
                <a:schemeClr val="dk1"/>
              </a:solidFill>
            </a:endParaRPr>
          </a:p>
          <a:p>
            <a:pPr indent="-342900" lvl="0" marL="457200" rtl="0" algn="l">
              <a:lnSpc>
                <a:spcPct val="95000"/>
              </a:lnSpc>
              <a:spcBef>
                <a:spcPts val="0"/>
              </a:spcBef>
              <a:spcAft>
                <a:spcPts val="0"/>
              </a:spcAft>
              <a:buClr>
                <a:schemeClr val="dk1"/>
              </a:buClr>
              <a:buSzPts val="1800"/>
              <a:buChar char="❖"/>
            </a:pPr>
            <a:r>
              <a:rPr b="1" lang="en">
                <a:solidFill>
                  <a:schemeClr val="dk1"/>
                </a:solidFill>
              </a:rPr>
              <a:t>A. Dash</a:t>
            </a:r>
            <a:r>
              <a:rPr lang="en">
                <a:solidFill>
                  <a:schemeClr val="dk1"/>
                </a:solidFill>
              </a:rPr>
              <a:t>, A Mukherjee, S. Ghosh, </a:t>
            </a:r>
            <a:r>
              <a:rPr i="1" lang="en">
                <a:solidFill>
                  <a:schemeClr val="dk1"/>
                </a:solidFill>
              </a:rPr>
              <a:t>A Network-centric Framework for Auditing Recommendation Systems</a:t>
            </a:r>
            <a:r>
              <a:rPr lang="en">
                <a:solidFill>
                  <a:schemeClr val="dk1"/>
                </a:solidFill>
              </a:rPr>
              <a:t>, In Proceedings of the </a:t>
            </a:r>
            <a:r>
              <a:rPr b="1" lang="en">
                <a:solidFill>
                  <a:schemeClr val="dk1"/>
                </a:solidFill>
              </a:rPr>
              <a:t>IEEE International Conference on Computer Communications</a:t>
            </a:r>
            <a:r>
              <a:rPr lang="en">
                <a:solidFill>
                  <a:schemeClr val="dk1"/>
                </a:solidFill>
              </a:rPr>
              <a:t> (IEEE INFOCOM), April, 2019.</a:t>
            </a:r>
            <a:endParaRPr>
              <a:solidFill>
                <a:schemeClr val="dk1"/>
              </a:solidFill>
            </a:endParaRPr>
          </a:p>
          <a:p>
            <a:pPr indent="0" lvl="0" marL="0" rtl="0" algn="l">
              <a:spcBef>
                <a:spcPts val="0"/>
              </a:spcBef>
              <a:spcAft>
                <a:spcPts val="0"/>
              </a:spcAft>
              <a:buNone/>
            </a:pPr>
            <a:r>
              <a:t/>
            </a:r>
            <a:endParaRPr/>
          </a:p>
        </p:txBody>
      </p:sp>
      <p:sp>
        <p:nvSpPr>
          <p:cNvPr id="962" name="Google Shape;962;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 addressed in this thesis</a:t>
            </a:r>
            <a:endParaRPr/>
          </a:p>
        </p:txBody>
      </p:sp>
      <p:sp>
        <p:nvSpPr>
          <p:cNvPr id="968" name="Google Shape;968;p116"/>
          <p:cNvSpPr txBox="1"/>
          <p:nvPr/>
        </p:nvSpPr>
        <p:spPr>
          <a:xfrm>
            <a:off x="963550" y="1384275"/>
            <a:ext cx="66633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0000FF"/>
                </a:solidFill>
              </a:rPr>
              <a:t>How does one quantify bias (if any) induced by related item recommendation algorithms on e-commerce platforms?</a:t>
            </a:r>
            <a:endParaRPr i="1" sz="1800">
              <a:solidFill>
                <a:srgbClr val="0000FF"/>
              </a:solidFill>
            </a:endParaRPr>
          </a:p>
        </p:txBody>
      </p:sp>
      <p:sp>
        <p:nvSpPr>
          <p:cNvPr id="969" name="Google Shape;969;p116"/>
          <p:cNvSpPr txBox="1"/>
          <p:nvPr/>
        </p:nvSpPr>
        <p:spPr>
          <a:xfrm>
            <a:off x="963550" y="2603475"/>
            <a:ext cx="6663300" cy="46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FF0000"/>
                </a:solidFill>
              </a:rPr>
              <a:t>How does one generate fair related item recommendations?</a:t>
            </a:r>
            <a:endParaRPr i="1" sz="1800">
              <a:solidFill>
                <a:srgbClr val="FF0000"/>
              </a:solidFill>
            </a:endParaRPr>
          </a:p>
        </p:txBody>
      </p:sp>
      <p:sp>
        <p:nvSpPr>
          <p:cNvPr id="970" name="Google Shape;970;p116"/>
          <p:cNvSpPr txBox="1"/>
          <p:nvPr/>
        </p:nvSpPr>
        <p:spPr>
          <a:xfrm>
            <a:off x="963550" y="3594075"/>
            <a:ext cx="66633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0000FF"/>
                </a:solidFill>
              </a:rPr>
              <a:t>How fair and interpretable are the response and default action of voice assistants for e-commerce search queries?</a:t>
            </a:r>
            <a:endParaRPr i="1" sz="1800">
              <a:solidFill>
                <a:srgbClr val="0000FF"/>
              </a:solidFill>
            </a:endParaRPr>
          </a:p>
        </p:txBody>
      </p:sp>
      <p:sp>
        <p:nvSpPr>
          <p:cNvPr id="971" name="Google Shape;971;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Exposure bias on Amazon</a:t>
            </a:r>
            <a:endParaRPr/>
          </a:p>
        </p:txBody>
      </p:sp>
      <p:sp>
        <p:nvSpPr>
          <p:cNvPr id="977" name="Google Shape;977;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Special relationships on the platform can lead to exposure biases.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Potential remedy : Policy changes / more succinct regulations.</a:t>
            </a:r>
            <a:endParaRPr>
              <a:solidFill>
                <a:schemeClr val="dk1"/>
              </a:solidFill>
            </a:endParaRPr>
          </a:p>
        </p:txBody>
      </p:sp>
      <p:sp>
        <p:nvSpPr>
          <p:cNvPr id="978" name="Google Shape;978;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IR research</a:t>
            </a:r>
            <a:endParaRPr/>
          </a:p>
        </p:txBody>
      </p:sp>
      <p:sp>
        <p:nvSpPr>
          <p:cNvPr id="294" name="Google Shape;294;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Traditionally keyed to </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Relevance</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Customer satisfaction etc.</a:t>
            </a:r>
            <a:endParaRPr sz="1800">
              <a:solidFill>
                <a:schemeClr val="dk1"/>
              </a:solidFill>
            </a:endParaRPr>
          </a:p>
          <a:p>
            <a:pPr indent="0" lvl="0" marL="914400" rtl="0" algn="l">
              <a:lnSpc>
                <a:spcPct val="150000"/>
              </a:lnSpc>
              <a:spcBef>
                <a:spcPts val="1200"/>
              </a:spcBef>
              <a:spcAft>
                <a:spcPts val="0"/>
              </a:spcAft>
              <a:buSzPts val="1800"/>
              <a:buNone/>
            </a:pPr>
            <a:r>
              <a:t/>
            </a:r>
            <a:endParaRPr sz="1800">
              <a:solidFill>
                <a:schemeClr val="dk1"/>
              </a:solidFill>
            </a:endParaRPr>
          </a:p>
          <a:p>
            <a:pPr indent="-342900" lvl="0" marL="457200" rtl="0" algn="l">
              <a:lnSpc>
                <a:spcPct val="150000"/>
              </a:lnSpc>
              <a:spcBef>
                <a:spcPts val="1200"/>
              </a:spcBef>
              <a:spcAft>
                <a:spcPts val="0"/>
              </a:spcAft>
              <a:buClr>
                <a:schemeClr val="dk1"/>
              </a:buClr>
              <a:buSzPts val="1800"/>
              <a:buChar char="❖"/>
            </a:pPr>
            <a:r>
              <a:rPr lang="en">
                <a:solidFill>
                  <a:schemeClr val="dk1"/>
                </a:solidFill>
              </a:rPr>
              <a:t>Beyond relevance</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Fairness to customers (e.g., equal satisfaction across demographics)</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Fairness to sellers (e.g., equal exposure across sellers)</a:t>
            </a:r>
            <a:endParaRPr sz="1800">
              <a:solidFill>
                <a:schemeClr val="dk1"/>
              </a:solidFill>
            </a:endParaRPr>
          </a:p>
        </p:txBody>
      </p:sp>
      <p:sp>
        <p:nvSpPr>
          <p:cNvPr id="295" name="Google Shape;295;p55"/>
          <p:cNvSpPr txBox="1"/>
          <p:nvPr/>
        </p:nvSpPr>
        <p:spPr>
          <a:xfrm>
            <a:off x="652825" y="4489950"/>
            <a:ext cx="7725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Overlooked the most important stakeholder: Platform / Marketplace</a:t>
            </a:r>
            <a:endParaRPr b="1" i="0" sz="1800" u="none" cap="none" strike="noStrike">
              <a:solidFill>
                <a:srgbClr val="FF0000"/>
              </a:solidFill>
              <a:latin typeface="Arial"/>
              <a:ea typeface="Arial"/>
              <a:cs typeface="Arial"/>
              <a:sym typeface="Arial"/>
            </a:endParaRPr>
          </a:p>
        </p:txBody>
      </p:sp>
      <p:sp>
        <p:nvSpPr>
          <p:cNvPr id="296" name="Google Shape;29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mitigate exposure bias from RIRs?</a:t>
            </a:r>
            <a:endParaRPr/>
          </a:p>
        </p:txBody>
      </p:sp>
      <p:sp>
        <p:nvSpPr>
          <p:cNvPr id="984" name="Google Shape;984;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FF"/>
              </a:buClr>
              <a:buSzPts val="1800"/>
              <a:buChar char="❖"/>
            </a:pPr>
            <a:r>
              <a:rPr lang="en">
                <a:solidFill>
                  <a:srgbClr val="0000FF"/>
                </a:solidFill>
              </a:rPr>
              <a:t>We should be trying to mitigate exposure bias on Amazon directly.</a:t>
            </a:r>
            <a:endParaRPr>
              <a:solidFill>
                <a:srgbClr val="0000FF"/>
              </a:solidFill>
            </a:endParaRPr>
          </a:p>
          <a:p>
            <a:pPr indent="0" lvl="0" marL="457200" rtl="0" algn="l">
              <a:lnSpc>
                <a:spcPct val="150000"/>
              </a:lnSpc>
              <a:spcBef>
                <a:spcPts val="0"/>
              </a:spcBef>
              <a:spcAft>
                <a:spcPts val="0"/>
              </a:spcAft>
              <a:buNone/>
            </a:pPr>
            <a:r>
              <a:rPr lang="en">
                <a:solidFill>
                  <a:schemeClr val="dk1"/>
                </a:solidFill>
              </a:rPr>
              <a:t> </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0" lvl="0" marL="457200" rtl="0" algn="l">
              <a:lnSpc>
                <a:spcPct val="150000"/>
              </a:lnSpc>
              <a:spcBef>
                <a:spcPts val="0"/>
              </a:spcBef>
              <a:spcAft>
                <a:spcPts val="0"/>
              </a:spcAft>
              <a:buNone/>
            </a:pPr>
            <a:r>
              <a:t/>
            </a:r>
            <a:endParaRPr sz="1800">
              <a:solidFill>
                <a:schemeClr val="dk1"/>
              </a:solidFill>
            </a:endParaRPr>
          </a:p>
        </p:txBody>
      </p:sp>
      <p:sp>
        <p:nvSpPr>
          <p:cNvPr id="985" name="Google Shape;985;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mitigate exposure bias from RIRs?</a:t>
            </a:r>
            <a:endParaRPr/>
          </a:p>
        </p:txBody>
      </p:sp>
      <p:sp>
        <p:nvSpPr>
          <p:cNvPr id="991" name="Google Shape;991;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FF"/>
              </a:buClr>
              <a:buSzPts val="1800"/>
              <a:buChar char="❖"/>
            </a:pPr>
            <a:r>
              <a:rPr lang="en">
                <a:solidFill>
                  <a:srgbClr val="0000FF"/>
                </a:solidFill>
              </a:rPr>
              <a:t>We should be trying to mitigate exposure bias on Amazon directly.</a:t>
            </a:r>
            <a:endParaRPr>
              <a:solidFill>
                <a:srgbClr val="FF0000"/>
              </a:solidFill>
            </a:endParaRPr>
          </a:p>
          <a:p>
            <a:pPr indent="-342900" lvl="0" marL="457200" rtl="0" algn="l">
              <a:lnSpc>
                <a:spcPct val="150000"/>
              </a:lnSpc>
              <a:spcBef>
                <a:spcPts val="0"/>
              </a:spcBef>
              <a:spcAft>
                <a:spcPts val="0"/>
              </a:spcAft>
              <a:buClr>
                <a:srgbClr val="FF0000"/>
              </a:buClr>
              <a:buSzPts val="1800"/>
              <a:buChar char="❖"/>
            </a:pPr>
            <a:r>
              <a:rPr lang="en">
                <a:solidFill>
                  <a:srgbClr val="FF0000"/>
                </a:solidFill>
              </a:rPr>
              <a:t>Algorithms deployed on Amazon are proprietary.  </a:t>
            </a:r>
            <a:endParaRPr>
              <a:solidFill>
                <a:srgbClr val="FF0000"/>
              </a:solidFill>
            </a:endParaRPr>
          </a:p>
          <a:p>
            <a:pPr indent="0" lvl="0" marL="457200" rtl="0" algn="l">
              <a:lnSpc>
                <a:spcPct val="150000"/>
              </a:lnSpc>
              <a:spcBef>
                <a:spcPts val="0"/>
              </a:spcBef>
              <a:spcAft>
                <a:spcPts val="0"/>
              </a:spcAft>
              <a:buNone/>
            </a:pPr>
            <a:r>
              <a:t/>
            </a:r>
            <a:endParaRPr>
              <a:solidFill>
                <a:schemeClr val="dk1"/>
              </a:solidFill>
            </a:endParaRPr>
          </a:p>
          <a:p>
            <a:pPr indent="0" lvl="0" marL="457200" rtl="0" algn="l">
              <a:lnSpc>
                <a:spcPct val="150000"/>
              </a:lnSpc>
              <a:spcBef>
                <a:spcPts val="0"/>
              </a:spcBef>
              <a:spcAft>
                <a:spcPts val="0"/>
              </a:spcAft>
              <a:buNone/>
            </a:pPr>
            <a:r>
              <a:t/>
            </a:r>
            <a:endParaRPr sz="1800">
              <a:solidFill>
                <a:schemeClr val="dk1"/>
              </a:solidFill>
            </a:endParaRPr>
          </a:p>
        </p:txBody>
      </p:sp>
      <p:sp>
        <p:nvSpPr>
          <p:cNvPr id="992" name="Google Shape;992;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mitigate exposure bias from RIRs?</a:t>
            </a:r>
            <a:endParaRPr/>
          </a:p>
        </p:txBody>
      </p:sp>
      <p:sp>
        <p:nvSpPr>
          <p:cNvPr id="998" name="Google Shape;998;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FF"/>
              </a:buClr>
              <a:buSzPts val="1800"/>
              <a:buChar char="❖"/>
            </a:pPr>
            <a:r>
              <a:rPr lang="en">
                <a:solidFill>
                  <a:srgbClr val="0000FF"/>
                </a:solidFill>
              </a:rPr>
              <a:t>We should be trying to mitigate exposure bias on Amazon directly</a:t>
            </a:r>
            <a:endParaRPr>
              <a:solidFill>
                <a:srgbClr val="0000FF"/>
              </a:solidFill>
            </a:endParaRPr>
          </a:p>
          <a:p>
            <a:pPr indent="-342900" lvl="0" marL="457200" rtl="0" algn="l">
              <a:lnSpc>
                <a:spcPct val="150000"/>
              </a:lnSpc>
              <a:spcBef>
                <a:spcPts val="0"/>
              </a:spcBef>
              <a:spcAft>
                <a:spcPts val="0"/>
              </a:spcAft>
              <a:buClr>
                <a:srgbClr val="FF0000"/>
              </a:buClr>
              <a:buSzPts val="1800"/>
              <a:buChar char="❖"/>
            </a:pPr>
            <a:r>
              <a:rPr lang="en">
                <a:solidFill>
                  <a:srgbClr val="FF0000"/>
                </a:solidFill>
              </a:rPr>
              <a:t>Algorithms deployed on Amazon are proprietary.  </a:t>
            </a:r>
            <a:endParaRPr>
              <a:solidFill>
                <a:srgbClr val="FF0000"/>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do the next best thing by</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Investigating for exposure bias (if any) in standard RIR algorithms</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Trying to mitigate them</a:t>
            </a:r>
            <a:endParaRPr sz="1800">
              <a:solidFill>
                <a:schemeClr val="dk1"/>
              </a:solidFill>
            </a:endParaRPr>
          </a:p>
        </p:txBody>
      </p:sp>
      <p:sp>
        <p:nvSpPr>
          <p:cNvPr id="999" name="Google Shape;999;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000" name="Google Shape;1000;p120"/>
          <p:cNvSpPr/>
          <p:nvPr/>
        </p:nvSpPr>
        <p:spPr>
          <a:xfrm>
            <a:off x="750725" y="4384200"/>
            <a:ext cx="6898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FF0000"/>
                </a:solidFill>
                <a:latin typeface="Cambria"/>
                <a:ea typeface="Cambria"/>
                <a:cs typeface="Cambria"/>
                <a:sym typeface="Cambria"/>
              </a:rPr>
              <a:t>Can exposure bias be implicitly induced due to RIR algorithms?</a:t>
            </a:r>
            <a:endParaRPr b="1" i="0" sz="1800" u="none" cap="none" strike="noStrike">
              <a:solidFill>
                <a:srgbClr val="000000"/>
              </a:solidFill>
              <a:latin typeface="Cambria"/>
              <a:ea typeface="Cambria"/>
              <a:cs typeface="Cambria"/>
              <a:sym typeface="Cambr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2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RIR algorithms and Exposure Bias thereof</a:t>
            </a:r>
            <a:endParaRPr/>
          </a:p>
        </p:txBody>
      </p:sp>
      <p:sp>
        <p:nvSpPr>
          <p:cNvPr id="1006" name="Google Shape;1006;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popular related item recommendation algorithms</a:t>
            </a:r>
            <a:endParaRPr/>
          </a:p>
        </p:txBody>
      </p:sp>
      <p:sp>
        <p:nvSpPr>
          <p:cNvPr id="1012" name="Google Shape;1012;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ratingSVD</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Applies SVD to the user-item rating matrix</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Cosine-similarity for similarity evaluation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Notion: people who like this item also like</a:t>
            </a:r>
            <a:endParaRPr sz="18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sz="1800">
              <a:solidFill>
                <a:schemeClr val="dk1"/>
              </a:solidFill>
            </a:endParaRPr>
          </a:p>
        </p:txBody>
      </p:sp>
      <p:sp>
        <p:nvSpPr>
          <p:cNvPr id="1013" name="Google Shape;1013;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popular related item recommendation algorithms</a:t>
            </a:r>
            <a:endParaRPr/>
          </a:p>
        </p:txBody>
      </p:sp>
      <p:sp>
        <p:nvSpPr>
          <p:cNvPr id="1019" name="Google Shape;1019;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ratingSVD</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Applies SVD to the user-item rating matrix</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Cosine-similarity for similarity evaluation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Notion: people who like this item also like</a:t>
            </a:r>
            <a:endParaRPr sz="18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item2vec</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Replication of word2vec</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Tries to find co-occurrence patterns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Notion: people consume these items together</a:t>
            </a:r>
            <a:endParaRPr sz="1800">
              <a:solidFill>
                <a:schemeClr val="dk1"/>
              </a:solidFill>
            </a:endParaRPr>
          </a:p>
        </p:txBody>
      </p:sp>
      <p:sp>
        <p:nvSpPr>
          <p:cNvPr id="1020" name="Google Shape;1020;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popular related item recommendation algorithms</a:t>
            </a:r>
            <a:endParaRPr/>
          </a:p>
        </p:txBody>
      </p:sp>
      <p:sp>
        <p:nvSpPr>
          <p:cNvPr id="1026" name="Google Shape;1026;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FF"/>
              </a:buClr>
              <a:buSzPts val="1800"/>
              <a:buChar char="❖"/>
            </a:pPr>
            <a:r>
              <a:rPr lang="en">
                <a:solidFill>
                  <a:srgbClr val="0000FF"/>
                </a:solidFill>
              </a:rPr>
              <a:t>ratingSVD</a:t>
            </a:r>
            <a:endParaRPr>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Applies SVD to the user-item rating matrix</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Cosine-similarity for similarity evaluation</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Notion: people who like this item also like</a:t>
            </a:r>
            <a:endParaRPr sz="1800">
              <a:solidFill>
                <a:srgbClr val="0000FF"/>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item2vec</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Replication of word2vec</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Tries to find co-occurrence patterns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Notion: people consume these items together</a:t>
            </a:r>
            <a:endParaRPr sz="1800">
              <a:solidFill>
                <a:schemeClr val="dk1"/>
              </a:solidFill>
            </a:endParaRPr>
          </a:p>
        </p:txBody>
      </p:sp>
      <p:sp>
        <p:nvSpPr>
          <p:cNvPr id="1027" name="Google Shape;1027;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utilised</a:t>
            </a:r>
            <a:endParaRPr/>
          </a:p>
        </p:txBody>
      </p:sp>
      <p:sp>
        <p:nvSpPr>
          <p:cNvPr id="1033" name="Google Shape;1033;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MovieLens 10M</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10M ratings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71K different users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10K distinct movies</a:t>
            </a:r>
            <a:endParaRPr sz="1800">
              <a:solidFill>
                <a:schemeClr val="dk1"/>
              </a:solidFill>
            </a:endParaRPr>
          </a:p>
          <a:p>
            <a:pPr indent="0" lvl="0" marL="914400" rtl="0" algn="l">
              <a:spcBef>
                <a:spcPts val="0"/>
              </a:spcBef>
              <a:spcAft>
                <a:spcPts val="0"/>
              </a:spcAft>
              <a:buNone/>
            </a:pPr>
            <a:r>
              <a:t/>
            </a:r>
            <a:endParaRPr>
              <a:solidFill>
                <a:schemeClr val="dk1"/>
              </a:solidFill>
            </a:endParaRPr>
          </a:p>
          <a:p>
            <a:pPr indent="0" lvl="0" marL="9144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Amazon review dataset</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194K ratings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27K different users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10K different products</a:t>
            </a:r>
            <a:endParaRPr sz="1800">
              <a:solidFill>
                <a:schemeClr val="dk1"/>
              </a:solidFill>
            </a:endParaRPr>
          </a:p>
        </p:txBody>
      </p:sp>
      <p:sp>
        <p:nvSpPr>
          <p:cNvPr id="1034" name="Google Shape;1034;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utilised</a:t>
            </a:r>
            <a:endParaRPr/>
          </a:p>
        </p:txBody>
      </p:sp>
      <p:sp>
        <p:nvSpPr>
          <p:cNvPr id="1040" name="Google Shape;1040;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MovieLens 10M</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10M ratings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71K different users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10K distinct movies</a:t>
            </a:r>
            <a:endParaRPr sz="1800">
              <a:solidFill>
                <a:schemeClr val="dk1"/>
              </a:solidFill>
            </a:endParaRPr>
          </a:p>
          <a:p>
            <a:pPr indent="0" lvl="0" marL="914400" rtl="0" algn="l">
              <a:spcBef>
                <a:spcPts val="0"/>
              </a:spcBef>
              <a:spcAft>
                <a:spcPts val="0"/>
              </a:spcAft>
              <a:buNone/>
            </a:pPr>
            <a:r>
              <a:t/>
            </a:r>
            <a:endParaRPr>
              <a:solidFill>
                <a:schemeClr val="dk1"/>
              </a:solidFill>
            </a:endParaRPr>
          </a:p>
          <a:p>
            <a:pPr indent="0" lvl="0" marL="914400" rtl="0" algn="l">
              <a:spcBef>
                <a:spcPts val="0"/>
              </a:spcBef>
              <a:spcAft>
                <a:spcPts val="0"/>
              </a:spcAft>
              <a:buNone/>
            </a:pPr>
            <a:r>
              <a:t/>
            </a:r>
            <a:endParaRPr>
              <a:solidFill>
                <a:schemeClr val="dk1"/>
              </a:solidFill>
            </a:endParaRPr>
          </a:p>
          <a:p>
            <a:pPr indent="-342900" lvl="0" marL="457200" rtl="0" algn="l">
              <a:spcBef>
                <a:spcPts val="0"/>
              </a:spcBef>
              <a:spcAft>
                <a:spcPts val="0"/>
              </a:spcAft>
              <a:buClr>
                <a:srgbClr val="0000FF"/>
              </a:buClr>
              <a:buSzPts val="1800"/>
              <a:buChar char="❖"/>
            </a:pPr>
            <a:r>
              <a:rPr lang="en">
                <a:solidFill>
                  <a:srgbClr val="0000FF"/>
                </a:solidFill>
              </a:rPr>
              <a:t>Amazon review dataset</a:t>
            </a:r>
            <a:endParaRPr>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194K ratings</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27K different users</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10K different products</a:t>
            </a:r>
            <a:endParaRPr sz="1800">
              <a:solidFill>
                <a:srgbClr val="0000FF"/>
              </a:solidFill>
            </a:endParaRPr>
          </a:p>
        </p:txBody>
      </p:sp>
      <p:sp>
        <p:nvSpPr>
          <p:cNvPr id="1041" name="Google Shape;1041;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Related Item Network</a:t>
            </a:r>
            <a:endParaRPr/>
          </a:p>
        </p:txBody>
      </p:sp>
      <p:sp>
        <p:nvSpPr>
          <p:cNvPr id="1047" name="Google Shape;1047;p1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To understand the recommendation ecosystem, we instantiate related item recommendations as </a:t>
            </a:r>
            <a:r>
              <a:rPr lang="en">
                <a:solidFill>
                  <a:srgbClr val="FF0000"/>
                </a:solidFill>
              </a:rPr>
              <a:t>Related Item Network (RIN).</a:t>
            </a:r>
            <a:endParaRPr>
              <a:solidFill>
                <a:srgbClr val="FF0000"/>
              </a:solidFill>
            </a:endParaRPr>
          </a:p>
        </p:txBody>
      </p:sp>
      <p:pic>
        <p:nvPicPr>
          <p:cNvPr id="1048" name="Google Shape;1048;p127"/>
          <p:cNvPicPr preferRelativeResize="0"/>
          <p:nvPr/>
        </p:nvPicPr>
        <p:blipFill rotWithShape="1">
          <a:blip r:embed="rId3">
            <a:alphaModFix/>
          </a:blip>
          <a:srcRect b="0" l="0" r="0" t="0"/>
          <a:stretch/>
        </p:blipFill>
        <p:spPr>
          <a:xfrm>
            <a:off x="5792075" y="2155125"/>
            <a:ext cx="3425076" cy="2538950"/>
          </a:xfrm>
          <a:prstGeom prst="rect">
            <a:avLst/>
          </a:prstGeom>
          <a:noFill/>
          <a:ln>
            <a:noFill/>
          </a:ln>
        </p:spPr>
      </p:pic>
      <p:graphicFrame>
        <p:nvGraphicFramePr>
          <p:cNvPr id="1049" name="Google Shape;1049;p127"/>
          <p:cNvGraphicFramePr/>
          <p:nvPr/>
        </p:nvGraphicFramePr>
        <p:xfrm>
          <a:off x="419100" y="2533650"/>
          <a:ext cx="3000000" cy="3000000"/>
        </p:xfrm>
        <a:graphic>
          <a:graphicData uri="http://schemas.openxmlformats.org/drawingml/2006/table">
            <a:tbl>
              <a:tblPr>
                <a:noFill/>
                <a:tableStyleId>{94F9D117-22C9-4824-8A95-11FE61A9F264}</a:tableStyleId>
              </a:tblPr>
              <a:tblGrid>
                <a:gridCol w="1809750"/>
                <a:gridCol w="1809750"/>
              </a:tblGrid>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Items</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Related items</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A</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0000">
                        <a:alpha val="41570"/>
                      </a:srgbClr>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B, C, D</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0000">
                        <a:alpha val="41570"/>
                      </a:srgbClr>
                    </a:solidFill>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B</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E, C, F</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C</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D, E, F</a:t>
                      </a:r>
                      <a:endParaRPr b="1" sz="18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050" name="Google Shape;1050;p127"/>
          <p:cNvSpPr/>
          <p:nvPr/>
        </p:nvSpPr>
        <p:spPr>
          <a:xfrm>
            <a:off x="4162850" y="3049650"/>
            <a:ext cx="1651500" cy="825600"/>
          </a:xfrm>
          <a:prstGeom prst="rightArrow">
            <a:avLst>
              <a:gd fmla="val 50000" name="adj1"/>
              <a:gd fmla="val 5000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27"/>
          <p:cNvSpPr/>
          <p:nvPr/>
        </p:nvSpPr>
        <p:spPr>
          <a:xfrm>
            <a:off x="6579475" y="2155125"/>
            <a:ext cx="411600" cy="416700"/>
          </a:xfrm>
          <a:prstGeom prst="ellipse">
            <a:avLst/>
          </a:prstGeom>
          <a:solidFill>
            <a:srgbClr val="FF0000">
              <a:alpha val="415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27"/>
          <p:cNvSpPr/>
          <p:nvPr/>
        </p:nvSpPr>
        <p:spPr>
          <a:xfrm>
            <a:off x="8713075" y="3221925"/>
            <a:ext cx="411600" cy="416700"/>
          </a:xfrm>
          <a:prstGeom prst="ellipse">
            <a:avLst/>
          </a:prstGeom>
          <a:solidFill>
            <a:srgbClr val="FF0000">
              <a:alpha val="415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27"/>
          <p:cNvSpPr/>
          <p:nvPr/>
        </p:nvSpPr>
        <p:spPr>
          <a:xfrm rot="1667523">
            <a:off x="6884537" y="2804198"/>
            <a:ext cx="1910935" cy="212562"/>
          </a:xfrm>
          <a:prstGeom prst="rect">
            <a:avLst/>
          </a:prstGeom>
          <a:solidFill>
            <a:srgbClr val="FF0000">
              <a:alpha val="4157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27"/>
          <p:cNvSpPr/>
          <p:nvPr/>
        </p:nvSpPr>
        <p:spPr>
          <a:xfrm>
            <a:off x="8027275" y="2155125"/>
            <a:ext cx="411600" cy="416700"/>
          </a:xfrm>
          <a:prstGeom prst="ellipse">
            <a:avLst/>
          </a:prstGeom>
          <a:solidFill>
            <a:srgbClr val="FF0000">
              <a:alpha val="415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27"/>
          <p:cNvSpPr/>
          <p:nvPr/>
        </p:nvSpPr>
        <p:spPr>
          <a:xfrm>
            <a:off x="6579475" y="4212525"/>
            <a:ext cx="411600" cy="416700"/>
          </a:xfrm>
          <a:prstGeom prst="ellipse">
            <a:avLst/>
          </a:prstGeom>
          <a:solidFill>
            <a:srgbClr val="FF0000">
              <a:alpha val="415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27"/>
          <p:cNvSpPr/>
          <p:nvPr/>
        </p:nvSpPr>
        <p:spPr>
          <a:xfrm rot="-1508448">
            <a:off x="6884459" y="3871033"/>
            <a:ext cx="1910818" cy="212446"/>
          </a:xfrm>
          <a:prstGeom prst="rect">
            <a:avLst/>
          </a:prstGeom>
          <a:solidFill>
            <a:srgbClr val="FF0000">
              <a:alpha val="4157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27"/>
          <p:cNvSpPr/>
          <p:nvPr/>
        </p:nvSpPr>
        <p:spPr>
          <a:xfrm rot="-7441848">
            <a:off x="8124591" y="2792553"/>
            <a:ext cx="839470" cy="212426"/>
          </a:xfrm>
          <a:prstGeom prst="rect">
            <a:avLst/>
          </a:prstGeom>
          <a:solidFill>
            <a:srgbClr val="FF0000">
              <a:alpha val="4157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sp>
        <p:nvSpPr>
          <p:cNvPr id="301" name="Google Shape;301;p56"/>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is platform important? </a:t>
            </a:r>
            <a:endParaRPr/>
          </a:p>
        </p:txBody>
      </p:sp>
      <p:pic>
        <p:nvPicPr>
          <p:cNvPr id="302" name="Google Shape;302;p56"/>
          <p:cNvPicPr preferRelativeResize="0"/>
          <p:nvPr/>
        </p:nvPicPr>
        <p:blipFill rotWithShape="1">
          <a:blip r:embed="rId3">
            <a:alphaModFix/>
          </a:blip>
          <a:srcRect b="0" l="0" r="0" t="0"/>
          <a:stretch/>
        </p:blipFill>
        <p:spPr>
          <a:xfrm>
            <a:off x="427900" y="1595075"/>
            <a:ext cx="373176" cy="474825"/>
          </a:xfrm>
          <a:prstGeom prst="rect">
            <a:avLst/>
          </a:prstGeom>
          <a:noFill/>
          <a:ln cap="flat" cmpd="sng" w="19050">
            <a:solidFill>
              <a:srgbClr val="000000"/>
            </a:solidFill>
            <a:prstDash val="solid"/>
            <a:round/>
            <a:headEnd len="sm" w="sm" type="none"/>
            <a:tailEnd len="sm" w="sm" type="none"/>
          </a:ln>
        </p:spPr>
      </p:pic>
      <p:pic>
        <p:nvPicPr>
          <p:cNvPr id="303" name="Google Shape;303;p56"/>
          <p:cNvPicPr preferRelativeResize="0"/>
          <p:nvPr/>
        </p:nvPicPr>
        <p:blipFill rotWithShape="1">
          <a:blip r:embed="rId3">
            <a:alphaModFix/>
          </a:blip>
          <a:srcRect b="0" l="0" r="0" t="0"/>
          <a:stretch/>
        </p:blipFill>
        <p:spPr>
          <a:xfrm>
            <a:off x="961300" y="1595075"/>
            <a:ext cx="373176" cy="474825"/>
          </a:xfrm>
          <a:prstGeom prst="rect">
            <a:avLst/>
          </a:prstGeom>
          <a:noFill/>
          <a:ln cap="flat" cmpd="sng" w="19050">
            <a:solidFill>
              <a:srgbClr val="000000"/>
            </a:solidFill>
            <a:prstDash val="solid"/>
            <a:round/>
            <a:headEnd len="sm" w="sm" type="none"/>
            <a:tailEnd len="sm" w="sm" type="none"/>
          </a:ln>
        </p:spPr>
      </p:pic>
      <p:pic>
        <p:nvPicPr>
          <p:cNvPr id="304" name="Google Shape;304;p56"/>
          <p:cNvPicPr preferRelativeResize="0"/>
          <p:nvPr/>
        </p:nvPicPr>
        <p:blipFill rotWithShape="1">
          <a:blip r:embed="rId3">
            <a:alphaModFix/>
          </a:blip>
          <a:srcRect b="0" l="0" r="0" t="0"/>
          <a:stretch/>
        </p:blipFill>
        <p:spPr>
          <a:xfrm>
            <a:off x="427900" y="2204675"/>
            <a:ext cx="373176" cy="474825"/>
          </a:xfrm>
          <a:prstGeom prst="rect">
            <a:avLst/>
          </a:prstGeom>
          <a:noFill/>
          <a:ln cap="flat" cmpd="sng" w="19050">
            <a:solidFill>
              <a:srgbClr val="000000"/>
            </a:solidFill>
            <a:prstDash val="solid"/>
            <a:round/>
            <a:headEnd len="sm" w="sm" type="none"/>
            <a:tailEnd len="sm" w="sm" type="none"/>
          </a:ln>
        </p:spPr>
      </p:pic>
      <p:pic>
        <p:nvPicPr>
          <p:cNvPr id="305" name="Google Shape;305;p56"/>
          <p:cNvPicPr preferRelativeResize="0"/>
          <p:nvPr/>
        </p:nvPicPr>
        <p:blipFill rotWithShape="1">
          <a:blip r:embed="rId3">
            <a:alphaModFix/>
          </a:blip>
          <a:srcRect b="0" l="0" r="0" t="0"/>
          <a:stretch/>
        </p:blipFill>
        <p:spPr>
          <a:xfrm>
            <a:off x="961300" y="2204675"/>
            <a:ext cx="373176" cy="474825"/>
          </a:xfrm>
          <a:prstGeom prst="rect">
            <a:avLst/>
          </a:prstGeom>
          <a:noFill/>
          <a:ln cap="flat" cmpd="sng" w="19050">
            <a:solidFill>
              <a:srgbClr val="000000"/>
            </a:solidFill>
            <a:prstDash val="solid"/>
            <a:round/>
            <a:headEnd len="sm" w="sm" type="none"/>
            <a:tailEnd len="sm" w="sm" type="none"/>
          </a:ln>
        </p:spPr>
      </p:pic>
      <p:pic>
        <p:nvPicPr>
          <p:cNvPr id="306" name="Google Shape;306;p56"/>
          <p:cNvPicPr preferRelativeResize="0"/>
          <p:nvPr/>
        </p:nvPicPr>
        <p:blipFill rotWithShape="1">
          <a:blip r:embed="rId3">
            <a:alphaModFix/>
          </a:blip>
          <a:srcRect b="0" l="0" r="0" t="0"/>
          <a:stretch/>
        </p:blipFill>
        <p:spPr>
          <a:xfrm>
            <a:off x="427900" y="2814275"/>
            <a:ext cx="373176" cy="474825"/>
          </a:xfrm>
          <a:prstGeom prst="rect">
            <a:avLst/>
          </a:prstGeom>
          <a:noFill/>
          <a:ln cap="flat" cmpd="sng" w="19050">
            <a:solidFill>
              <a:srgbClr val="000000"/>
            </a:solidFill>
            <a:prstDash val="solid"/>
            <a:round/>
            <a:headEnd len="sm" w="sm" type="none"/>
            <a:tailEnd len="sm" w="sm" type="none"/>
          </a:ln>
        </p:spPr>
      </p:pic>
      <p:pic>
        <p:nvPicPr>
          <p:cNvPr id="307" name="Google Shape;307;p56"/>
          <p:cNvPicPr preferRelativeResize="0"/>
          <p:nvPr/>
        </p:nvPicPr>
        <p:blipFill rotWithShape="1">
          <a:blip r:embed="rId3">
            <a:alphaModFix/>
          </a:blip>
          <a:srcRect b="0" l="0" r="0" t="0"/>
          <a:stretch/>
        </p:blipFill>
        <p:spPr>
          <a:xfrm>
            <a:off x="961300" y="2814275"/>
            <a:ext cx="373176" cy="474825"/>
          </a:xfrm>
          <a:prstGeom prst="rect">
            <a:avLst/>
          </a:prstGeom>
          <a:noFill/>
          <a:ln cap="flat" cmpd="sng" w="19050">
            <a:solidFill>
              <a:srgbClr val="000000"/>
            </a:solidFill>
            <a:prstDash val="solid"/>
            <a:round/>
            <a:headEnd len="sm" w="sm" type="none"/>
            <a:tailEnd len="sm" w="sm" type="none"/>
          </a:ln>
        </p:spPr>
      </p:pic>
      <p:pic>
        <p:nvPicPr>
          <p:cNvPr id="308" name="Google Shape;308;p56"/>
          <p:cNvPicPr preferRelativeResize="0"/>
          <p:nvPr/>
        </p:nvPicPr>
        <p:blipFill rotWithShape="1">
          <a:blip r:embed="rId3">
            <a:alphaModFix/>
          </a:blip>
          <a:srcRect b="0" l="0" r="0" t="0"/>
          <a:stretch/>
        </p:blipFill>
        <p:spPr>
          <a:xfrm>
            <a:off x="427900" y="3423875"/>
            <a:ext cx="373176" cy="474825"/>
          </a:xfrm>
          <a:prstGeom prst="rect">
            <a:avLst/>
          </a:prstGeom>
          <a:noFill/>
          <a:ln cap="flat" cmpd="sng" w="19050">
            <a:solidFill>
              <a:schemeClr val="dk1"/>
            </a:solidFill>
            <a:prstDash val="solid"/>
            <a:round/>
            <a:headEnd len="sm" w="sm" type="none"/>
            <a:tailEnd len="sm" w="sm" type="none"/>
          </a:ln>
        </p:spPr>
      </p:pic>
      <p:pic>
        <p:nvPicPr>
          <p:cNvPr id="309" name="Google Shape;309;p56"/>
          <p:cNvPicPr preferRelativeResize="0"/>
          <p:nvPr/>
        </p:nvPicPr>
        <p:blipFill rotWithShape="1">
          <a:blip r:embed="rId3">
            <a:alphaModFix/>
          </a:blip>
          <a:srcRect b="0" l="0" r="0" t="0"/>
          <a:stretch/>
        </p:blipFill>
        <p:spPr>
          <a:xfrm>
            <a:off x="961300" y="3423875"/>
            <a:ext cx="373176" cy="474825"/>
          </a:xfrm>
          <a:prstGeom prst="rect">
            <a:avLst/>
          </a:prstGeom>
          <a:noFill/>
          <a:ln cap="flat" cmpd="sng" w="19050">
            <a:solidFill>
              <a:schemeClr val="dk1"/>
            </a:solidFill>
            <a:prstDash val="solid"/>
            <a:round/>
            <a:headEnd len="sm" w="sm" type="none"/>
            <a:tailEnd len="sm" w="sm" type="none"/>
          </a:ln>
        </p:spPr>
      </p:pic>
      <p:pic>
        <p:nvPicPr>
          <p:cNvPr id="310" name="Google Shape;310;p56"/>
          <p:cNvPicPr preferRelativeResize="0"/>
          <p:nvPr/>
        </p:nvPicPr>
        <p:blipFill rotWithShape="1">
          <a:blip r:embed="rId3">
            <a:alphaModFix/>
          </a:blip>
          <a:srcRect b="0" l="0" r="0" t="0"/>
          <a:stretch/>
        </p:blipFill>
        <p:spPr>
          <a:xfrm>
            <a:off x="7743100" y="1595075"/>
            <a:ext cx="373176" cy="474825"/>
          </a:xfrm>
          <a:prstGeom prst="rect">
            <a:avLst/>
          </a:prstGeom>
          <a:noFill/>
          <a:ln cap="flat" cmpd="sng" w="19050">
            <a:solidFill>
              <a:srgbClr val="000000"/>
            </a:solidFill>
            <a:prstDash val="solid"/>
            <a:round/>
            <a:headEnd len="sm" w="sm" type="none"/>
            <a:tailEnd len="sm" w="sm" type="none"/>
          </a:ln>
        </p:spPr>
      </p:pic>
      <p:pic>
        <p:nvPicPr>
          <p:cNvPr id="311" name="Google Shape;311;p56"/>
          <p:cNvPicPr preferRelativeResize="0"/>
          <p:nvPr/>
        </p:nvPicPr>
        <p:blipFill rotWithShape="1">
          <a:blip r:embed="rId3">
            <a:alphaModFix/>
          </a:blip>
          <a:srcRect b="0" l="0" r="0" t="0"/>
          <a:stretch/>
        </p:blipFill>
        <p:spPr>
          <a:xfrm>
            <a:off x="8276500" y="1595075"/>
            <a:ext cx="373176" cy="474825"/>
          </a:xfrm>
          <a:prstGeom prst="rect">
            <a:avLst/>
          </a:prstGeom>
          <a:noFill/>
          <a:ln cap="flat" cmpd="sng" w="19050">
            <a:solidFill>
              <a:srgbClr val="000000"/>
            </a:solidFill>
            <a:prstDash val="solid"/>
            <a:round/>
            <a:headEnd len="sm" w="sm" type="none"/>
            <a:tailEnd len="sm" w="sm" type="none"/>
          </a:ln>
        </p:spPr>
      </p:pic>
      <p:pic>
        <p:nvPicPr>
          <p:cNvPr id="312" name="Google Shape;312;p56"/>
          <p:cNvPicPr preferRelativeResize="0"/>
          <p:nvPr/>
        </p:nvPicPr>
        <p:blipFill rotWithShape="1">
          <a:blip r:embed="rId3">
            <a:alphaModFix/>
          </a:blip>
          <a:srcRect b="0" l="0" r="0" t="0"/>
          <a:stretch/>
        </p:blipFill>
        <p:spPr>
          <a:xfrm>
            <a:off x="7743100" y="2204675"/>
            <a:ext cx="373176" cy="474825"/>
          </a:xfrm>
          <a:prstGeom prst="rect">
            <a:avLst/>
          </a:prstGeom>
          <a:noFill/>
          <a:ln cap="flat" cmpd="sng" w="19050">
            <a:solidFill>
              <a:srgbClr val="000000"/>
            </a:solidFill>
            <a:prstDash val="solid"/>
            <a:round/>
            <a:headEnd len="sm" w="sm" type="none"/>
            <a:tailEnd len="sm" w="sm" type="none"/>
          </a:ln>
        </p:spPr>
      </p:pic>
      <p:pic>
        <p:nvPicPr>
          <p:cNvPr id="313" name="Google Shape;313;p56"/>
          <p:cNvPicPr preferRelativeResize="0"/>
          <p:nvPr/>
        </p:nvPicPr>
        <p:blipFill rotWithShape="1">
          <a:blip r:embed="rId3">
            <a:alphaModFix/>
          </a:blip>
          <a:srcRect b="0" l="0" r="0" t="0"/>
          <a:stretch/>
        </p:blipFill>
        <p:spPr>
          <a:xfrm>
            <a:off x="8276500" y="2204675"/>
            <a:ext cx="373176" cy="474825"/>
          </a:xfrm>
          <a:prstGeom prst="rect">
            <a:avLst/>
          </a:prstGeom>
          <a:noFill/>
          <a:ln cap="flat" cmpd="sng" w="19050">
            <a:solidFill>
              <a:srgbClr val="000000"/>
            </a:solidFill>
            <a:prstDash val="solid"/>
            <a:round/>
            <a:headEnd len="sm" w="sm" type="none"/>
            <a:tailEnd len="sm" w="sm" type="none"/>
          </a:ln>
        </p:spPr>
      </p:pic>
      <p:pic>
        <p:nvPicPr>
          <p:cNvPr id="314" name="Google Shape;314;p56"/>
          <p:cNvPicPr preferRelativeResize="0"/>
          <p:nvPr/>
        </p:nvPicPr>
        <p:blipFill rotWithShape="1">
          <a:blip r:embed="rId3">
            <a:alphaModFix/>
          </a:blip>
          <a:srcRect b="0" l="0" r="0" t="0"/>
          <a:stretch/>
        </p:blipFill>
        <p:spPr>
          <a:xfrm>
            <a:off x="7743100" y="2814275"/>
            <a:ext cx="373176" cy="474825"/>
          </a:xfrm>
          <a:prstGeom prst="rect">
            <a:avLst/>
          </a:prstGeom>
          <a:noFill/>
          <a:ln cap="flat" cmpd="sng" w="19050">
            <a:solidFill>
              <a:srgbClr val="000000"/>
            </a:solidFill>
            <a:prstDash val="solid"/>
            <a:round/>
            <a:headEnd len="sm" w="sm" type="none"/>
            <a:tailEnd len="sm" w="sm" type="none"/>
          </a:ln>
        </p:spPr>
      </p:pic>
      <p:pic>
        <p:nvPicPr>
          <p:cNvPr id="315" name="Google Shape;315;p56"/>
          <p:cNvPicPr preferRelativeResize="0"/>
          <p:nvPr/>
        </p:nvPicPr>
        <p:blipFill rotWithShape="1">
          <a:blip r:embed="rId3">
            <a:alphaModFix/>
          </a:blip>
          <a:srcRect b="0" l="0" r="0" t="0"/>
          <a:stretch/>
        </p:blipFill>
        <p:spPr>
          <a:xfrm>
            <a:off x="8276500" y="2814275"/>
            <a:ext cx="373176" cy="474825"/>
          </a:xfrm>
          <a:prstGeom prst="rect">
            <a:avLst/>
          </a:prstGeom>
          <a:noFill/>
          <a:ln cap="flat" cmpd="sng" w="19050">
            <a:solidFill>
              <a:srgbClr val="000000"/>
            </a:solidFill>
            <a:prstDash val="solid"/>
            <a:round/>
            <a:headEnd len="sm" w="sm" type="none"/>
            <a:tailEnd len="sm" w="sm" type="none"/>
          </a:ln>
        </p:spPr>
      </p:pic>
      <p:pic>
        <p:nvPicPr>
          <p:cNvPr id="316" name="Google Shape;316;p56"/>
          <p:cNvPicPr preferRelativeResize="0"/>
          <p:nvPr/>
        </p:nvPicPr>
        <p:blipFill rotWithShape="1">
          <a:blip r:embed="rId3">
            <a:alphaModFix/>
          </a:blip>
          <a:srcRect b="0" l="0" r="0" t="0"/>
          <a:stretch/>
        </p:blipFill>
        <p:spPr>
          <a:xfrm>
            <a:off x="7743100" y="3423875"/>
            <a:ext cx="373176" cy="474825"/>
          </a:xfrm>
          <a:prstGeom prst="rect">
            <a:avLst/>
          </a:prstGeom>
          <a:noFill/>
          <a:ln cap="flat" cmpd="sng" w="19050">
            <a:solidFill>
              <a:srgbClr val="000000"/>
            </a:solidFill>
            <a:prstDash val="solid"/>
            <a:round/>
            <a:headEnd len="sm" w="sm" type="none"/>
            <a:tailEnd len="sm" w="sm" type="none"/>
          </a:ln>
        </p:spPr>
      </p:pic>
      <p:pic>
        <p:nvPicPr>
          <p:cNvPr id="317" name="Google Shape;317;p56"/>
          <p:cNvPicPr preferRelativeResize="0"/>
          <p:nvPr/>
        </p:nvPicPr>
        <p:blipFill rotWithShape="1">
          <a:blip r:embed="rId3">
            <a:alphaModFix/>
          </a:blip>
          <a:srcRect b="0" l="0" r="0" t="0"/>
          <a:stretch/>
        </p:blipFill>
        <p:spPr>
          <a:xfrm>
            <a:off x="8276500" y="3423875"/>
            <a:ext cx="373176" cy="474825"/>
          </a:xfrm>
          <a:prstGeom prst="rect">
            <a:avLst/>
          </a:prstGeom>
          <a:noFill/>
          <a:ln cap="flat" cmpd="sng" w="19050">
            <a:solidFill>
              <a:srgbClr val="000000"/>
            </a:solidFill>
            <a:prstDash val="solid"/>
            <a:round/>
            <a:headEnd len="sm" w="sm" type="none"/>
            <a:tailEnd len="sm" w="sm" type="none"/>
          </a:ln>
        </p:spPr>
      </p:pic>
      <p:sp>
        <p:nvSpPr>
          <p:cNvPr id="318" name="Google Shape;318;p56"/>
          <p:cNvSpPr txBox="1"/>
          <p:nvPr/>
        </p:nvSpPr>
        <p:spPr>
          <a:xfrm>
            <a:off x="207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Sellers</a:t>
            </a:r>
            <a:endParaRPr b="1" i="0" sz="1400" u="none" cap="none" strike="noStrike">
              <a:solidFill>
                <a:srgbClr val="000000"/>
              </a:solidFill>
              <a:latin typeface="Arial"/>
              <a:ea typeface="Arial"/>
              <a:cs typeface="Arial"/>
              <a:sym typeface="Arial"/>
            </a:endParaRPr>
          </a:p>
        </p:txBody>
      </p:sp>
      <p:sp>
        <p:nvSpPr>
          <p:cNvPr id="319" name="Google Shape;319;p56"/>
          <p:cNvSpPr txBox="1"/>
          <p:nvPr/>
        </p:nvSpPr>
        <p:spPr>
          <a:xfrm>
            <a:off x="7446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320" name="Google Shape;320;p56"/>
          <p:cNvSpPr/>
          <p:nvPr/>
        </p:nvSpPr>
        <p:spPr>
          <a:xfrm>
            <a:off x="19753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6"/>
          <p:cNvSpPr/>
          <p:nvPr/>
        </p:nvSpPr>
        <p:spPr>
          <a:xfrm>
            <a:off x="25849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6"/>
          <p:cNvSpPr/>
          <p:nvPr/>
        </p:nvSpPr>
        <p:spPr>
          <a:xfrm>
            <a:off x="19753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6"/>
          <p:cNvSpPr/>
          <p:nvPr/>
        </p:nvSpPr>
        <p:spPr>
          <a:xfrm>
            <a:off x="25849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6"/>
          <p:cNvSpPr/>
          <p:nvPr/>
        </p:nvSpPr>
        <p:spPr>
          <a:xfrm>
            <a:off x="19753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6"/>
          <p:cNvSpPr/>
          <p:nvPr/>
        </p:nvSpPr>
        <p:spPr>
          <a:xfrm>
            <a:off x="25849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6"/>
          <p:cNvSpPr/>
          <p:nvPr/>
        </p:nvSpPr>
        <p:spPr>
          <a:xfrm>
            <a:off x="1975350" y="3414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6"/>
          <p:cNvSpPr/>
          <p:nvPr/>
        </p:nvSpPr>
        <p:spPr>
          <a:xfrm>
            <a:off x="2584950" y="3414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6"/>
          <p:cNvSpPr txBox="1"/>
          <p:nvPr/>
        </p:nvSpPr>
        <p:spPr>
          <a:xfrm>
            <a:off x="18079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Products</a:t>
            </a:r>
            <a:endParaRPr b="1" i="0" sz="1400" u="none" cap="none" strike="noStrike">
              <a:solidFill>
                <a:srgbClr val="000000"/>
              </a:solidFill>
              <a:latin typeface="Arial"/>
              <a:ea typeface="Arial"/>
              <a:cs typeface="Arial"/>
              <a:sym typeface="Arial"/>
            </a:endParaRPr>
          </a:p>
        </p:txBody>
      </p:sp>
      <p:sp>
        <p:nvSpPr>
          <p:cNvPr id="329" name="Google Shape;329;p56"/>
          <p:cNvSpPr txBox="1"/>
          <p:nvPr/>
        </p:nvSpPr>
        <p:spPr>
          <a:xfrm>
            <a:off x="3184275" y="4171225"/>
            <a:ext cx="4421400" cy="8313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rPr>
              <a:t>PLATFORM</a:t>
            </a:r>
            <a:r>
              <a:rPr b="1" i="0" lang="en" sz="1400" u="none" cap="none" strike="noStrike">
                <a:solidFill>
                  <a:srgbClr val="000000"/>
                </a:solidFill>
                <a:latin typeface="Arial"/>
                <a:ea typeface="Arial"/>
                <a:cs typeface="Arial"/>
                <a:sym typeface="Arial"/>
              </a:rPr>
              <a:t>: </a:t>
            </a:r>
            <a:r>
              <a:rPr b="1" i="0" lang="en" sz="1400" u="none" cap="none" strike="noStrike">
                <a:solidFill>
                  <a:srgbClr val="FF0000"/>
                </a:solidFill>
                <a:latin typeface="Arial"/>
                <a:ea typeface="Arial"/>
                <a:cs typeface="Arial"/>
                <a:sym typeface="Arial"/>
              </a:rPr>
              <a:t>Control over opaque algorithms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0" name="Google Shape;330;p56"/>
          <p:cNvSpPr/>
          <p:nvPr/>
        </p:nvSpPr>
        <p:spPr>
          <a:xfrm>
            <a:off x="4210775" y="1773475"/>
            <a:ext cx="2043600" cy="1740900"/>
          </a:xfrm>
          <a:prstGeom prst="cube">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6"/>
          <p:cNvSpPr txBox="1"/>
          <p:nvPr/>
        </p:nvSpPr>
        <p:spPr>
          <a:xfrm>
            <a:off x="4038151" y="2482725"/>
            <a:ext cx="1860000" cy="692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Search</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Recommendation</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32" name="Google Shape;332;p56"/>
          <p:cNvSpPr/>
          <p:nvPr/>
        </p:nvSpPr>
        <p:spPr>
          <a:xfrm flipH="1">
            <a:off x="5232575" y="3514375"/>
            <a:ext cx="312300" cy="656700"/>
          </a:xfrm>
          <a:prstGeom prst="upArrow">
            <a:avLst>
              <a:gd fmla="val 50000" name="adj1"/>
              <a:gd fmla="val 50000" name="adj2"/>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Estimating observed exposure of an item from a RIN</a:t>
            </a:r>
            <a:endParaRPr/>
          </a:p>
        </p:txBody>
      </p:sp>
      <p:sp>
        <p:nvSpPr>
          <p:cNvPr id="1064" name="Google Shape;1064;p1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We use the ‘Random Surfer Model’ for exposure estimation. </a:t>
            </a:r>
            <a:endParaRPr>
              <a:solidFill>
                <a:srgbClr val="000000"/>
              </a:solidFill>
            </a:endParaRPr>
          </a:p>
          <a:p>
            <a:pPr indent="0" lvl="0" marL="457200" rtl="0" algn="l">
              <a:lnSpc>
                <a:spcPct val="150000"/>
              </a:lnSpc>
              <a:spcBef>
                <a:spcPts val="0"/>
              </a:spcBef>
              <a:spcAft>
                <a:spcPts val="0"/>
              </a:spcAft>
              <a:buNone/>
            </a:pPr>
            <a:r>
              <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steady state visit frequency of an item on the RIN is its exposure.</a:t>
            </a:r>
            <a:endParaRPr>
              <a:solidFill>
                <a:srgbClr val="000000"/>
              </a:solidFill>
            </a:endParaRPr>
          </a:p>
          <a:p>
            <a:pPr indent="0" lvl="0" marL="457200" rtl="0" algn="l">
              <a:lnSpc>
                <a:spcPct val="150000"/>
              </a:lnSpc>
              <a:spcBef>
                <a:spcPts val="0"/>
              </a:spcBef>
              <a:spcAft>
                <a:spcPts val="0"/>
              </a:spcAft>
              <a:buNone/>
            </a:pPr>
            <a:r>
              <a:t/>
            </a:r>
            <a:endParaRPr sz="1700">
              <a:solidFill>
                <a:srgbClr val="1155CC"/>
              </a:solidFill>
            </a:endParaRPr>
          </a:p>
        </p:txBody>
      </p:sp>
      <p:sp>
        <p:nvSpPr>
          <p:cNvPr id="1065" name="Google Shape;1065;p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Skew in exposure of items</a:t>
            </a:r>
            <a:endParaRPr/>
          </a:p>
        </p:txBody>
      </p:sp>
      <p:sp>
        <p:nvSpPr>
          <p:cNvPr id="1071" name="Google Shape;1071;p129"/>
          <p:cNvSpPr txBox="1"/>
          <p:nvPr>
            <p:ph idx="1" type="body"/>
          </p:nvPr>
        </p:nvSpPr>
        <p:spPr>
          <a:xfrm>
            <a:off x="311700" y="1152475"/>
            <a:ext cx="380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i="1" lang="en">
                <a:solidFill>
                  <a:schemeClr val="dk1"/>
                </a:solidFill>
              </a:rPr>
              <a:t>X </a:t>
            </a:r>
            <a:r>
              <a:rPr lang="en">
                <a:solidFill>
                  <a:schemeClr val="dk1"/>
                </a:solidFill>
              </a:rPr>
              <a:t>axis: Cumulative </a:t>
            </a:r>
            <a:r>
              <a:rPr lang="en">
                <a:solidFill>
                  <a:schemeClr val="dk1"/>
                </a:solidFill>
              </a:rPr>
              <a:t>proportion</a:t>
            </a:r>
            <a:r>
              <a:rPr lang="en">
                <a:solidFill>
                  <a:schemeClr val="dk1"/>
                </a:solidFill>
              </a:rPr>
              <a:t> of items in increasing order of their exposure (left to right)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Y</a:t>
            </a:r>
            <a:r>
              <a:rPr lang="en">
                <a:solidFill>
                  <a:schemeClr val="dk1"/>
                </a:solidFill>
              </a:rPr>
              <a:t> axis: Cumulative proportion of exposure distribution</a:t>
            </a:r>
            <a:endParaRPr>
              <a:solidFill>
                <a:schemeClr val="dk1"/>
              </a:solidFill>
            </a:endParaRPr>
          </a:p>
        </p:txBody>
      </p:sp>
      <p:pic>
        <p:nvPicPr>
          <p:cNvPr id="1072" name="Google Shape;1072;p129"/>
          <p:cNvPicPr preferRelativeResize="0"/>
          <p:nvPr/>
        </p:nvPicPr>
        <p:blipFill>
          <a:blip r:embed="rId3">
            <a:alphaModFix/>
          </a:blip>
          <a:stretch>
            <a:fillRect/>
          </a:stretch>
        </p:blipFill>
        <p:spPr>
          <a:xfrm>
            <a:off x="4273800" y="1170125"/>
            <a:ext cx="4717801" cy="3181023"/>
          </a:xfrm>
          <a:prstGeom prst="rect">
            <a:avLst/>
          </a:prstGeom>
          <a:noFill/>
          <a:ln>
            <a:noFill/>
          </a:ln>
        </p:spPr>
      </p:pic>
      <p:sp>
        <p:nvSpPr>
          <p:cNvPr id="1073" name="Google Shape;1073;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Skew in exposure of items</a:t>
            </a:r>
            <a:endParaRPr/>
          </a:p>
        </p:txBody>
      </p:sp>
      <p:sp>
        <p:nvSpPr>
          <p:cNvPr id="1079" name="Google Shape;1079;p130"/>
          <p:cNvSpPr txBox="1"/>
          <p:nvPr>
            <p:ph idx="1" type="body"/>
          </p:nvPr>
        </p:nvSpPr>
        <p:spPr>
          <a:xfrm>
            <a:off x="311700" y="1152475"/>
            <a:ext cx="380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FF0000"/>
                </a:solidFill>
              </a:rPr>
              <a:t>Top 25% of the items with most exposure in the Amazon dataset account for 75% of the entire exposure.</a:t>
            </a:r>
            <a:endParaRPr>
              <a:solidFill>
                <a:srgbClr val="FF0000"/>
              </a:solidFill>
            </a:endParaRPr>
          </a:p>
        </p:txBody>
      </p:sp>
      <p:pic>
        <p:nvPicPr>
          <p:cNvPr id="1080" name="Google Shape;1080;p130"/>
          <p:cNvPicPr preferRelativeResize="0"/>
          <p:nvPr/>
        </p:nvPicPr>
        <p:blipFill>
          <a:blip r:embed="rId3">
            <a:alphaModFix/>
          </a:blip>
          <a:stretch>
            <a:fillRect/>
          </a:stretch>
        </p:blipFill>
        <p:spPr>
          <a:xfrm>
            <a:off x="4273800" y="1170125"/>
            <a:ext cx="4717801" cy="3181023"/>
          </a:xfrm>
          <a:prstGeom prst="rect">
            <a:avLst/>
          </a:prstGeom>
          <a:noFill/>
          <a:ln>
            <a:noFill/>
          </a:ln>
        </p:spPr>
      </p:pic>
      <p:sp>
        <p:nvSpPr>
          <p:cNvPr id="1081" name="Google Shape;1081;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082" name="Google Shape;1082;p130"/>
          <p:cNvSpPr/>
          <p:nvPr/>
        </p:nvSpPr>
        <p:spPr>
          <a:xfrm>
            <a:off x="7514325" y="1878575"/>
            <a:ext cx="452100" cy="125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Does gap in quality explain such higher exposure?</a:t>
            </a:r>
            <a:endParaRPr/>
          </a:p>
        </p:txBody>
      </p:sp>
      <p:sp>
        <p:nvSpPr>
          <p:cNvPr id="1088" name="Google Shape;1088;p131"/>
          <p:cNvSpPr txBox="1"/>
          <p:nvPr>
            <p:ph idx="1" type="body"/>
          </p:nvPr>
        </p:nvSpPr>
        <p:spPr>
          <a:xfrm>
            <a:off x="311700" y="1152475"/>
            <a:ext cx="372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i="1" lang="en">
                <a:solidFill>
                  <a:schemeClr val="dk1"/>
                </a:solidFill>
              </a:rPr>
              <a:t>X</a:t>
            </a:r>
            <a:r>
              <a:rPr lang="en">
                <a:solidFill>
                  <a:schemeClr val="dk1"/>
                </a:solidFill>
              </a:rPr>
              <a:t> axis: Average user ratings of an item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Y</a:t>
            </a:r>
            <a:r>
              <a:rPr lang="en">
                <a:solidFill>
                  <a:schemeClr val="dk1"/>
                </a:solidFill>
              </a:rPr>
              <a:t> axis: Observed exposure (in log scale) of the corresponding item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Red curve: log plot of quality distribution</a:t>
            </a:r>
            <a:endParaRPr>
              <a:solidFill>
                <a:schemeClr val="dk1"/>
              </a:solidFill>
            </a:endParaRPr>
          </a:p>
        </p:txBody>
      </p:sp>
      <p:pic>
        <p:nvPicPr>
          <p:cNvPr id="1089" name="Google Shape;1089;p131"/>
          <p:cNvPicPr preferRelativeResize="0"/>
          <p:nvPr/>
        </p:nvPicPr>
        <p:blipFill>
          <a:blip r:embed="rId3">
            <a:alphaModFix/>
          </a:blip>
          <a:stretch>
            <a:fillRect/>
          </a:stretch>
        </p:blipFill>
        <p:spPr>
          <a:xfrm>
            <a:off x="4185000" y="1170125"/>
            <a:ext cx="4806600" cy="3485254"/>
          </a:xfrm>
          <a:prstGeom prst="rect">
            <a:avLst/>
          </a:prstGeom>
          <a:noFill/>
          <a:ln>
            <a:noFill/>
          </a:ln>
        </p:spPr>
      </p:pic>
      <p:sp>
        <p:nvSpPr>
          <p:cNvPr id="1090" name="Google Shape;1090;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Does gap in quality explain such higher exposure?</a:t>
            </a:r>
            <a:endParaRPr/>
          </a:p>
        </p:txBody>
      </p:sp>
      <p:sp>
        <p:nvSpPr>
          <p:cNvPr id="1096" name="Google Shape;1096;p132"/>
          <p:cNvSpPr txBox="1"/>
          <p:nvPr>
            <p:ph idx="1" type="body"/>
          </p:nvPr>
        </p:nvSpPr>
        <p:spPr>
          <a:xfrm>
            <a:off x="311700" y="1152475"/>
            <a:ext cx="372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FF0000"/>
                </a:solidFill>
              </a:rPr>
              <a:t>Only 6-7% of the item set has comparable quality and exposure.</a:t>
            </a:r>
            <a:endParaRPr>
              <a:solidFill>
                <a:srgbClr val="FF0000"/>
              </a:solidFill>
            </a:endParaRPr>
          </a:p>
        </p:txBody>
      </p:sp>
      <p:pic>
        <p:nvPicPr>
          <p:cNvPr id="1097" name="Google Shape;1097;p132"/>
          <p:cNvPicPr preferRelativeResize="0"/>
          <p:nvPr/>
        </p:nvPicPr>
        <p:blipFill>
          <a:blip r:embed="rId3">
            <a:alphaModFix/>
          </a:blip>
          <a:stretch>
            <a:fillRect/>
          </a:stretch>
        </p:blipFill>
        <p:spPr>
          <a:xfrm>
            <a:off x="4185000" y="1170125"/>
            <a:ext cx="4806600" cy="3485254"/>
          </a:xfrm>
          <a:prstGeom prst="rect">
            <a:avLst/>
          </a:prstGeom>
          <a:noFill/>
          <a:ln>
            <a:noFill/>
          </a:ln>
        </p:spPr>
      </p:pic>
      <p:sp>
        <p:nvSpPr>
          <p:cNvPr id="1098" name="Google Shape;1098;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be potential reasons?</a:t>
            </a:r>
            <a:endParaRPr/>
          </a:p>
        </p:txBody>
      </p:sp>
      <p:sp>
        <p:nvSpPr>
          <p:cNvPr id="1104" name="Google Shape;1104;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A poor quality item is recommended from the web page of a high quality item. Such items may get some exposure thanks to that of their source items.</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This phenomenon may get reinforced over time.</a:t>
            </a:r>
            <a:endParaRPr>
              <a:solidFill>
                <a:schemeClr val="dk1"/>
              </a:solidFill>
            </a:endParaRPr>
          </a:p>
        </p:txBody>
      </p:sp>
      <p:sp>
        <p:nvSpPr>
          <p:cNvPr id="1105" name="Google Shape;1105;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desired exposure of an item?</a:t>
            </a:r>
            <a:endParaRPr/>
          </a:p>
        </p:txBody>
      </p:sp>
      <p:sp>
        <p:nvSpPr>
          <p:cNvPr id="1111" name="Google Shape;1111;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Equal for all: Equality of exposure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Proportional to quality: Meritocratic fairness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Or some middle ground?</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
        <p:nvSpPr>
          <p:cNvPr id="1112" name="Google Shape;1112;p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desired exposure of an item?</a:t>
            </a:r>
            <a:endParaRPr/>
          </a:p>
        </p:txBody>
      </p:sp>
      <p:sp>
        <p:nvSpPr>
          <p:cNvPr id="1118" name="Google Shape;1118;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Equal for all: Equality of exposure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Proportional to quality: Meritocratic fairness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Or some middle ground?</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
        <p:nvSpPr>
          <p:cNvPr id="1119" name="Google Shape;1119;p135"/>
          <p:cNvSpPr/>
          <p:nvPr/>
        </p:nvSpPr>
        <p:spPr>
          <a:xfrm>
            <a:off x="750725" y="4384200"/>
            <a:ext cx="6898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FF0000"/>
                </a:solidFill>
                <a:latin typeface="Cambria"/>
                <a:ea typeface="Cambria"/>
                <a:cs typeface="Cambria"/>
                <a:sym typeface="Cambria"/>
              </a:rPr>
              <a:t>We perceive desired exposure as a necessary controllable knob.</a:t>
            </a:r>
            <a:endParaRPr b="1" i="0" sz="1800" u="none" cap="none" strike="noStrike">
              <a:solidFill>
                <a:srgbClr val="000000"/>
              </a:solidFill>
              <a:latin typeface="Cambria"/>
              <a:ea typeface="Cambria"/>
              <a:cs typeface="Cambria"/>
              <a:sym typeface="Cambria"/>
            </a:endParaRPr>
          </a:p>
        </p:txBody>
      </p:sp>
      <p:sp>
        <p:nvSpPr>
          <p:cNvPr id="1120" name="Google Shape;1120;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Desired exposure as a control knob</a:t>
            </a:r>
            <a:endParaRPr/>
          </a:p>
        </p:txBody>
      </p:sp>
      <p:pic>
        <p:nvPicPr>
          <p:cNvPr id="1126" name="Google Shape;1126;p136"/>
          <p:cNvPicPr preferRelativeResize="0"/>
          <p:nvPr/>
        </p:nvPicPr>
        <p:blipFill>
          <a:blip r:embed="rId3">
            <a:alphaModFix/>
          </a:blip>
          <a:stretch>
            <a:fillRect/>
          </a:stretch>
        </p:blipFill>
        <p:spPr>
          <a:xfrm>
            <a:off x="58248" y="1175675"/>
            <a:ext cx="2764826" cy="2062827"/>
          </a:xfrm>
          <a:prstGeom prst="rect">
            <a:avLst/>
          </a:prstGeom>
          <a:noFill/>
          <a:ln>
            <a:noFill/>
          </a:ln>
        </p:spPr>
      </p:pic>
      <p:sp>
        <p:nvSpPr>
          <p:cNvPr id="1127" name="Google Shape;1127;p136"/>
          <p:cNvSpPr txBox="1"/>
          <p:nvPr/>
        </p:nvSpPr>
        <p:spPr>
          <a:xfrm>
            <a:off x="395675" y="3447100"/>
            <a:ext cx="2351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𝞫 = 1.0→ Equal Exposure</a:t>
            </a:r>
            <a:endParaRPr/>
          </a:p>
        </p:txBody>
      </p:sp>
      <p:sp>
        <p:nvSpPr>
          <p:cNvPr id="1128" name="Google Shape;1128;p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Desired exposure as a control knob</a:t>
            </a:r>
            <a:endParaRPr/>
          </a:p>
        </p:txBody>
      </p:sp>
      <p:sp>
        <p:nvSpPr>
          <p:cNvPr id="1134" name="Google Shape;1134;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35" name="Google Shape;1135;p137"/>
          <p:cNvPicPr preferRelativeResize="0"/>
          <p:nvPr/>
        </p:nvPicPr>
        <p:blipFill>
          <a:blip r:embed="rId3">
            <a:alphaModFix/>
          </a:blip>
          <a:stretch>
            <a:fillRect/>
          </a:stretch>
        </p:blipFill>
        <p:spPr>
          <a:xfrm>
            <a:off x="58248" y="1175675"/>
            <a:ext cx="2764826" cy="2062827"/>
          </a:xfrm>
          <a:prstGeom prst="rect">
            <a:avLst/>
          </a:prstGeom>
          <a:noFill/>
          <a:ln>
            <a:noFill/>
          </a:ln>
        </p:spPr>
      </p:pic>
      <p:pic>
        <p:nvPicPr>
          <p:cNvPr id="1136" name="Google Shape;1136;p137"/>
          <p:cNvPicPr preferRelativeResize="0"/>
          <p:nvPr/>
        </p:nvPicPr>
        <p:blipFill>
          <a:blip r:embed="rId4">
            <a:alphaModFix/>
          </a:blip>
          <a:stretch>
            <a:fillRect/>
          </a:stretch>
        </p:blipFill>
        <p:spPr>
          <a:xfrm>
            <a:off x="5921175" y="1122975"/>
            <a:ext cx="2976502" cy="2220776"/>
          </a:xfrm>
          <a:prstGeom prst="rect">
            <a:avLst/>
          </a:prstGeom>
          <a:noFill/>
          <a:ln>
            <a:noFill/>
          </a:ln>
        </p:spPr>
      </p:pic>
      <p:sp>
        <p:nvSpPr>
          <p:cNvPr id="1137" name="Google Shape;1137;p137"/>
          <p:cNvSpPr txBox="1"/>
          <p:nvPr/>
        </p:nvSpPr>
        <p:spPr>
          <a:xfrm>
            <a:off x="395675" y="3447100"/>
            <a:ext cx="2351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𝞫 = 1.0→ Equal Exposure</a:t>
            </a:r>
            <a:endParaRPr/>
          </a:p>
        </p:txBody>
      </p:sp>
      <p:sp>
        <p:nvSpPr>
          <p:cNvPr id="1138" name="Google Shape;1138;p137"/>
          <p:cNvSpPr txBox="1"/>
          <p:nvPr/>
        </p:nvSpPr>
        <p:spPr>
          <a:xfrm>
            <a:off x="6567875" y="3447100"/>
            <a:ext cx="19542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𝞫</a:t>
            </a:r>
            <a:r>
              <a:rPr lang="en"/>
              <a:t> = 0.0→ Meritocracy</a:t>
            </a:r>
            <a:endParaRPr/>
          </a:p>
        </p:txBody>
      </p:sp>
      <p:sp>
        <p:nvSpPr>
          <p:cNvPr id="1139" name="Google Shape;1139;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57"/>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is platform important? </a:t>
            </a:r>
            <a:endParaRPr/>
          </a:p>
        </p:txBody>
      </p:sp>
      <p:pic>
        <p:nvPicPr>
          <p:cNvPr id="339" name="Google Shape;339;p57"/>
          <p:cNvPicPr preferRelativeResize="0"/>
          <p:nvPr/>
        </p:nvPicPr>
        <p:blipFill rotWithShape="1">
          <a:blip r:embed="rId3">
            <a:alphaModFix/>
          </a:blip>
          <a:srcRect b="0" l="0" r="0" t="0"/>
          <a:stretch/>
        </p:blipFill>
        <p:spPr>
          <a:xfrm>
            <a:off x="427900" y="1595075"/>
            <a:ext cx="373176" cy="474825"/>
          </a:xfrm>
          <a:prstGeom prst="rect">
            <a:avLst/>
          </a:prstGeom>
          <a:noFill/>
          <a:ln cap="flat" cmpd="sng" w="19050">
            <a:solidFill>
              <a:srgbClr val="000000"/>
            </a:solidFill>
            <a:prstDash val="solid"/>
            <a:round/>
            <a:headEnd len="sm" w="sm" type="none"/>
            <a:tailEnd len="sm" w="sm" type="none"/>
          </a:ln>
        </p:spPr>
      </p:pic>
      <p:pic>
        <p:nvPicPr>
          <p:cNvPr id="340" name="Google Shape;340;p57"/>
          <p:cNvPicPr preferRelativeResize="0"/>
          <p:nvPr/>
        </p:nvPicPr>
        <p:blipFill rotWithShape="1">
          <a:blip r:embed="rId3">
            <a:alphaModFix/>
          </a:blip>
          <a:srcRect b="0" l="0" r="0" t="0"/>
          <a:stretch/>
        </p:blipFill>
        <p:spPr>
          <a:xfrm>
            <a:off x="961300" y="1595075"/>
            <a:ext cx="373176" cy="474825"/>
          </a:xfrm>
          <a:prstGeom prst="rect">
            <a:avLst/>
          </a:prstGeom>
          <a:noFill/>
          <a:ln cap="flat" cmpd="sng" w="19050">
            <a:solidFill>
              <a:srgbClr val="000000"/>
            </a:solidFill>
            <a:prstDash val="solid"/>
            <a:round/>
            <a:headEnd len="sm" w="sm" type="none"/>
            <a:tailEnd len="sm" w="sm" type="none"/>
          </a:ln>
        </p:spPr>
      </p:pic>
      <p:pic>
        <p:nvPicPr>
          <p:cNvPr id="341" name="Google Shape;341;p57"/>
          <p:cNvPicPr preferRelativeResize="0"/>
          <p:nvPr/>
        </p:nvPicPr>
        <p:blipFill rotWithShape="1">
          <a:blip r:embed="rId3">
            <a:alphaModFix/>
          </a:blip>
          <a:srcRect b="0" l="0" r="0" t="0"/>
          <a:stretch/>
        </p:blipFill>
        <p:spPr>
          <a:xfrm>
            <a:off x="427900" y="2204675"/>
            <a:ext cx="373176" cy="474825"/>
          </a:xfrm>
          <a:prstGeom prst="rect">
            <a:avLst/>
          </a:prstGeom>
          <a:noFill/>
          <a:ln cap="flat" cmpd="sng" w="19050">
            <a:solidFill>
              <a:srgbClr val="000000"/>
            </a:solidFill>
            <a:prstDash val="solid"/>
            <a:round/>
            <a:headEnd len="sm" w="sm" type="none"/>
            <a:tailEnd len="sm" w="sm" type="none"/>
          </a:ln>
        </p:spPr>
      </p:pic>
      <p:pic>
        <p:nvPicPr>
          <p:cNvPr id="342" name="Google Shape;342;p57"/>
          <p:cNvPicPr preferRelativeResize="0"/>
          <p:nvPr/>
        </p:nvPicPr>
        <p:blipFill rotWithShape="1">
          <a:blip r:embed="rId3">
            <a:alphaModFix/>
          </a:blip>
          <a:srcRect b="0" l="0" r="0" t="0"/>
          <a:stretch/>
        </p:blipFill>
        <p:spPr>
          <a:xfrm>
            <a:off x="961300" y="2204675"/>
            <a:ext cx="373176" cy="474825"/>
          </a:xfrm>
          <a:prstGeom prst="rect">
            <a:avLst/>
          </a:prstGeom>
          <a:noFill/>
          <a:ln cap="flat" cmpd="sng" w="19050">
            <a:solidFill>
              <a:srgbClr val="000000"/>
            </a:solidFill>
            <a:prstDash val="solid"/>
            <a:round/>
            <a:headEnd len="sm" w="sm" type="none"/>
            <a:tailEnd len="sm" w="sm" type="none"/>
          </a:ln>
        </p:spPr>
      </p:pic>
      <p:pic>
        <p:nvPicPr>
          <p:cNvPr id="343" name="Google Shape;343;p57"/>
          <p:cNvPicPr preferRelativeResize="0"/>
          <p:nvPr/>
        </p:nvPicPr>
        <p:blipFill rotWithShape="1">
          <a:blip r:embed="rId3">
            <a:alphaModFix/>
          </a:blip>
          <a:srcRect b="0" l="0" r="0" t="0"/>
          <a:stretch/>
        </p:blipFill>
        <p:spPr>
          <a:xfrm>
            <a:off x="427900" y="2814275"/>
            <a:ext cx="373176" cy="474825"/>
          </a:xfrm>
          <a:prstGeom prst="rect">
            <a:avLst/>
          </a:prstGeom>
          <a:noFill/>
          <a:ln cap="flat" cmpd="sng" w="19050">
            <a:solidFill>
              <a:srgbClr val="000000"/>
            </a:solidFill>
            <a:prstDash val="solid"/>
            <a:round/>
            <a:headEnd len="sm" w="sm" type="none"/>
            <a:tailEnd len="sm" w="sm" type="none"/>
          </a:ln>
        </p:spPr>
      </p:pic>
      <p:pic>
        <p:nvPicPr>
          <p:cNvPr id="344" name="Google Shape;344;p57"/>
          <p:cNvPicPr preferRelativeResize="0"/>
          <p:nvPr/>
        </p:nvPicPr>
        <p:blipFill rotWithShape="1">
          <a:blip r:embed="rId3">
            <a:alphaModFix/>
          </a:blip>
          <a:srcRect b="0" l="0" r="0" t="0"/>
          <a:stretch/>
        </p:blipFill>
        <p:spPr>
          <a:xfrm>
            <a:off x="961300" y="2814275"/>
            <a:ext cx="373176" cy="474825"/>
          </a:xfrm>
          <a:prstGeom prst="rect">
            <a:avLst/>
          </a:prstGeom>
          <a:noFill/>
          <a:ln cap="flat" cmpd="sng" w="19050">
            <a:solidFill>
              <a:srgbClr val="000000"/>
            </a:solidFill>
            <a:prstDash val="solid"/>
            <a:round/>
            <a:headEnd len="sm" w="sm" type="none"/>
            <a:tailEnd len="sm" w="sm" type="none"/>
          </a:ln>
        </p:spPr>
      </p:pic>
      <p:pic>
        <p:nvPicPr>
          <p:cNvPr id="345" name="Google Shape;345;p57"/>
          <p:cNvPicPr preferRelativeResize="0"/>
          <p:nvPr/>
        </p:nvPicPr>
        <p:blipFill rotWithShape="1">
          <a:blip r:embed="rId3">
            <a:alphaModFix/>
          </a:blip>
          <a:srcRect b="0" l="0" r="0" t="0"/>
          <a:stretch/>
        </p:blipFill>
        <p:spPr>
          <a:xfrm>
            <a:off x="427900" y="3423875"/>
            <a:ext cx="373176" cy="474825"/>
          </a:xfrm>
          <a:prstGeom prst="rect">
            <a:avLst/>
          </a:prstGeom>
          <a:noFill/>
          <a:ln cap="flat" cmpd="sng" w="19050">
            <a:solidFill>
              <a:schemeClr val="dk1"/>
            </a:solidFill>
            <a:prstDash val="solid"/>
            <a:round/>
            <a:headEnd len="sm" w="sm" type="none"/>
            <a:tailEnd len="sm" w="sm" type="none"/>
          </a:ln>
        </p:spPr>
      </p:pic>
      <p:pic>
        <p:nvPicPr>
          <p:cNvPr id="346" name="Google Shape;346;p57"/>
          <p:cNvPicPr preferRelativeResize="0"/>
          <p:nvPr/>
        </p:nvPicPr>
        <p:blipFill rotWithShape="1">
          <a:blip r:embed="rId3">
            <a:alphaModFix/>
          </a:blip>
          <a:srcRect b="0" l="0" r="0" t="0"/>
          <a:stretch/>
        </p:blipFill>
        <p:spPr>
          <a:xfrm>
            <a:off x="961300" y="3423875"/>
            <a:ext cx="373176" cy="474825"/>
          </a:xfrm>
          <a:prstGeom prst="rect">
            <a:avLst/>
          </a:prstGeom>
          <a:noFill/>
          <a:ln cap="flat" cmpd="sng" w="19050">
            <a:solidFill>
              <a:schemeClr val="dk1"/>
            </a:solidFill>
            <a:prstDash val="solid"/>
            <a:round/>
            <a:headEnd len="sm" w="sm" type="none"/>
            <a:tailEnd len="sm" w="sm" type="none"/>
          </a:ln>
        </p:spPr>
      </p:pic>
      <p:pic>
        <p:nvPicPr>
          <p:cNvPr id="347" name="Google Shape;347;p57"/>
          <p:cNvPicPr preferRelativeResize="0"/>
          <p:nvPr/>
        </p:nvPicPr>
        <p:blipFill rotWithShape="1">
          <a:blip r:embed="rId3">
            <a:alphaModFix/>
          </a:blip>
          <a:srcRect b="0" l="0" r="0" t="0"/>
          <a:stretch/>
        </p:blipFill>
        <p:spPr>
          <a:xfrm>
            <a:off x="7743100" y="1595075"/>
            <a:ext cx="373176" cy="474825"/>
          </a:xfrm>
          <a:prstGeom prst="rect">
            <a:avLst/>
          </a:prstGeom>
          <a:noFill/>
          <a:ln cap="flat" cmpd="sng" w="19050">
            <a:solidFill>
              <a:srgbClr val="000000"/>
            </a:solidFill>
            <a:prstDash val="solid"/>
            <a:round/>
            <a:headEnd len="sm" w="sm" type="none"/>
            <a:tailEnd len="sm" w="sm" type="none"/>
          </a:ln>
        </p:spPr>
      </p:pic>
      <p:pic>
        <p:nvPicPr>
          <p:cNvPr id="348" name="Google Shape;348;p57"/>
          <p:cNvPicPr preferRelativeResize="0"/>
          <p:nvPr/>
        </p:nvPicPr>
        <p:blipFill rotWithShape="1">
          <a:blip r:embed="rId3">
            <a:alphaModFix/>
          </a:blip>
          <a:srcRect b="0" l="0" r="0" t="0"/>
          <a:stretch/>
        </p:blipFill>
        <p:spPr>
          <a:xfrm>
            <a:off x="8276500" y="1595075"/>
            <a:ext cx="373176" cy="474825"/>
          </a:xfrm>
          <a:prstGeom prst="rect">
            <a:avLst/>
          </a:prstGeom>
          <a:noFill/>
          <a:ln cap="flat" cmpd="sng" w="19050">
            <a:solidFill>
              <a:srgbClr val="000000"/>
            </a:solidFill>
            <a:prstDash val="solid"/>
            <a:round/>
            <a:headEnd len="sm" w="sm" type="none"/>
            <a:tailEnd len="sm" w="sm" type="none"/>
          </a:ln>
        </p:spPr>
      </p:pic>
      <p:pic>
        <p:nvPicPr>
          <p:cNvPr id="349" name="Google Shape;349;p57"/>
          <p:cNvPicPr preferRelativeResize="0"/>
          <p:nvPr/>
        </p:nvPicPr>
        <p:blipFill rotWithShape="1">
          <a:blip r:embed="rId3">
            <a:alphaModFix/>
          </a:blip>
          <a:srcRect b="0" l="0" r="0" t="0"/>
          <a:stretch/>
        </p:blipFill>
        <p:spPr>
          <a:xfrm>
            <a:off x="7743100" y="2204675"/>
            <a:ext cx="373176" cy="474825"/>
          </a:xfrm>
          <a:prstGeom prst="rect">
            <a:avLst/>
          </a:prstGeom>
          <a:noFill/>
          <a:ln cap="flat" cmpd="sng" w="19050">
            <a:solidFill>
              <a:srgbClr val="000000"/>
            </a:solidFill>
            <a:prstDash val="solid"/>
            <a:round/>
            <a:headEnd len="sm" w="sm" type="none"/>
            <a:tailEnd len="sm" w="sm" type="none"/>
          </a:ln>
        </p:spPr>
      </p:pic>
      <p:pic>
        <p:nvPicPr>
          <p:cNvPr id="350" name="Google Shape;350;p57"/>
          <p:cNvPicPr preferRelativeResize="0"/>
          <p:nvPr/>
        </p:nvPicPr>
        <p:blipFill rotWithShape="1">
          <a:blip r:embed="rId3">
            <a:alphaModFix/>
          </a:blip>
          <a:srcRect b="0" l="0" r="0" t="0"/>
          <a:stretch/>
        </p:blipFill>
        <p:spPr>
          <a:xfrm>
            <a:off x="8276500" y="2204675"/>
            <a:ext cx="373176" cy="474825"/>
          </a:xfrm>
          <a:prstGeom prst="rect">
            <a:avLst/>
          </a:prstGeom>
          <a:noFill/>
          <a:ln cap="flat" cmpd="sng" w="19050">
            <a:solidFill>
              <a:srgbClr val="000000"/>
            </a:solidFill>
            <a:prstDash val="solid"/>
            <a:round/>
            <a:headEnd len="sm" w="sm" type="none"/>
            <a:tailEnd len="sm" w="sm" type="none"/>
          </a:ln>
        </p:spPr>
      </p:pic>
      <p:pic>
        <p:nvPicPr>
          <p:cNvPr id="351" name="Google Shape;351;p57"/>
          <p:cNvPicPr preferRelativeResize="0"/>
          <p:nvPr/>
        </p:nvPicPr>
        <p:blipFill rotWithShape="1">
          <a:blip r:embed="rId3">
            <a:alphaModFix/>
          </a:blip>
          <a:srcRect b="0" l="0" r="0" t="0"/>
          <a:stretch/>
        </p:blipFill>
        <p:spPr>
          <a:xfrm>
            <a:off x="7743100" y="2814275"/>
            <a:ext cx="373176" cy="474825"/>
          </a:xfrm>
          <a:prstGeom prst="rect">
            <a:avLst/>
          </a:prstGeom>
          <a:noFill/>
          <a:ln cap="flat" cmpd="sng" w="19050">
            <a:solidFill>
              <a:srgbClr val="000000"/>
            </a:solidFill>
            <a:prstDash val="solid"/>
            <a:round/>
            <a:headEnd len="sm" w="sm" type="none"/>
            <a:tailEnd len="sm" w="sm" type="none"/>
          </a:ln>
        </p:spPr>
      </p:pic>
      <p:pic>
        <p:nvPicPr>
          <p:cNvPr id="352" name="Google Shape;352;p57"/>
          <p:cNvPicPr preferRelativeResize="0"/>
          <p:nvPr/>
        </p:nvPicPr>
        <p:blipFill rotWithShape="1">
          <a:blip r:embed="rId3">
            <a:alphaModFix/>
          </a:blip>
          <a:srcRect b="0" l="0" r="0" t="0"/>
          <a:stretch/>
        </p:blipFill>
        <p:spPr>
          <a:xfrm>
            <a:off x="8276500" y="2814275"/>
            <a:ext cx="373176" cy="474825"/>
          </a:xfrm>
          <a:prstGeom prst="rect">
            <a:avLst/>
          </a:prstGeom>
          <a:noFill/>
          <a:ln cap="flat" cmpd="sng" w="19050">
            <a:solidFill>
              <a:srgbClr val="000000"/>
            </a:solidFill>
            <a:prstDash val="solid"/>
            <a:round/>
            <a:headEnd len="sm" w="sm" type="none"/>
            <a:tailEnd len="sm" w="sm" type="none"/>
          </a:ln>
        </p:spPr>
      </p:pic>
      <p:pic>
        <p:nvPicPr>
          <p:cNvPr id="353" name="Google Shape;353;p57"/>
          <p:cNvPicPr preferRelativeResize="0"/>
          <p:nvPr/>
        </p:nvPicPr>
        <p:blipFill rotWithShape="1">
          <a:blip r:embed="rId3">
            <a:alphaModFix/>
          </a:blip>
          <a:srcRect b="0" l="0" r="0" t="0"/>
          <a:stretch/>
        </p:blipFill>
        <p:spPr>
          <a:xfrm>
            <a:off x="7743100" y="3423875"/>
            <a:ext cx="373176" cy="474825"/>
          </a:xfrm>
          <a:prstGeom prst="rect">
            <a:avLst/>
          </a:prstGeom>
          <a:noFill/>
          <a:ln cap="flat" cmpd="sng" w="19050">
            <a:solidFill>
              <a:srgbClr val="000000"/>
            </a:solidFill>
            <a:prstDash val="solid"/>
            <a:round/>
            <a:headEnd len="sm" w="sm" type="none"/>
            <a:tailEnd len="sm" w="sm" type="none"/>
          </a:ln>
        </p:spPr>
      </p:pic>
      <p:pic>
        <p:nvPicPr>
          <p:cNvPr id="354" name="Google Shape;354;p57"/>
          <p:cNvPicPr preferRelativeResize="0"/>
          <p:nvPr/>
        </p:nvPicPr>
        <p:blipFill rotWithShape="1">
          <a:blip r:embed="rId3">
            <a:alphaModFix/>
          </a:blip>
          <a:srcRect b="0" l="0" r="0" t="0"/>
          <a:stretch/>
        </p:blipFill>
        <p:spPr>
          <a:xfrm>
            <a:off x="8276500" y="3423875"/>
            <a:ext cx="373176" cy="474825"/>
          </a:xfrm>
          <a:prstGeom prst="rect">
            <a:avLst/>
          </a:prstGeom>
          <a:noFill/>
          <a:ln cap="flat" cmpd="sng" w="19050">
            <a:solidFill>
              <a:srgbClr val="000000"/>
            </a:solidFill>
            <a:prstDash val="solid"/>
            <a:round/>
            <a:headEnd len="sm" w="sm" type="none"/>
            <a:tailEnd len="sm" w="sm" type="none"/>
          </a:ln>
        </p:spPr>
      </p:pic>
      <p:sp>
        <p:nvSpPr>
          <p:cNvPr id="355" name="Google Shape;355;p57"/>
          <p:cNvSpPr txBox="1"/>
          <p:nvPr/>
        </p:nvSpPr>
        <p:spPr>
          <a:xfrm>
            <a:off x="207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Sellers</a:t>
            </a:r>
            <a:endParaRPr b="1" i="0" sz="1400" u="none" cap="none" strike="noStrike">
              <a:solidFill>
                <a:srgbClr val="000000"/>
              </a:solidFill>
              <a:latin typeface="Arial"/>
              <a:ea typeface="Arial"/>
              <a:cs typeface="Arial"/>
              <a:sym typeface="Arial"/>
            </a:endParaRPr>
          </a:p>
        </p:txBody>
      </p:sp>
      <p:sp>
        <p:nvSpPr>
          <p:cNvPr id="356" name="Google Shape;356;p57"/>
          <p:cNvSpPr txBox="1"/>
          <p:nvPr/>
        </p:nvSpPr>
        <p:spPr>
          <a:xfrm>
            <a:off x="74467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357" name="Google Shape;357;p57"/>
          <p:cNvSpPr/>
          <p:nvPr/>
        </p:nvSpPr>
        <p:spPr>
          <a:xfrm>
            <a:off x="19753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7"/>
          <p:cNvSpPr/>
          <p:nvPr/>
        </p:nvSpPr>
        <p:spPr>
          <a:xfrm>
            <a:off x="2584950" y="1737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7"/>
          <p:cNvSpPr/>
          <p:nvPr/>
        </p:nvSpPr>
        <p:spPr>
          <a:xfrm>
            <a:off x="19753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7"/>
          <p:cNvSpPr/>
          <p:nvPr/>
        </p:nvSpPr>
        <p:spPr>
          <a:xfrm>
            <a:off x="2584950" y="22713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7"/>
          <p:cNvSpPr/>
          <p:nvPr/>
        </p:nvSpPr>
        <p:spPr>
          <a:xfrm>
            <a:off x="19753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7"/>
          <p:cNvSpPr/>
          <p:nvPr/>
        </p:nvSpPr>
        <p:spPr>
          <a:xfrm>
            <a:off x="2584950" y="2880950"/>
            <a:ext cx="455100" cy="400200"/>
          </a:xfrm>
          <a:prstGeom prst="snip1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7"/>
          <p:cNvSpPr/>
          <p:nvPr/>
        </p:nvSpPr>
        <p:spPr>
          <a:xfrm>
            <a:off x="1975350" y="3414350"/>
            <a:ext cx="455100" cy="400200"/>
          </a:xfrm>
          <a:prstGeom prst="snip1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7"/>
          <p:cNvSpPr/>
          <p:nvPr/>
        </p:nvSpPr>
        <p:spPr>
          <a:xfrm>
            <a:off x="2584950" y="3414350"/>
            <a:ext cx="455100" cy="400200"/>
          </a:xfrm>
          <a:prstGeom prst="snip1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7"/>
          <p:cNvSpPr txBox="1"/>
          <p:nvPr/>
        </p:nvSpPr>
        <p:spPr>
          <a:xfrm>
            <a:off x="1807925" y="1042250"/>
            <a:ext cx="1464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Products</a:t>
            </a:r>
            <a:endParaRPr b="1" i="0" sz="1400" u="none" cap="none" strike="noStrike">
              <a:solidFill>
                <a:srgbClr val="000000"/>
              </a:solidFill>
              <a:latin typeface="Arial"/>
              <a:ea typeface="Arial"/>
              <a:cs typeface="Arial"/>
              <a:sym typeface="Arial"/>
            </a:endParaRPr>
          </a:p>
        </p:txBody>
      </p:sp>
      <p:sp>
        <p:nvSpPr>
          <p:cNvPr id="366" name="Google Shape;366;p57"/>
          <p:cNvSpPr txBox="1"/>
          <p:nvPr/>
        </p:nvSpPr>
        <p:spPr>
          <a:xfrm>
            <a:off x="3184275" y="4171225"/>
            <a:ext cx="4421400" cy="8004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rPr>
              <a:t>PLATFORM</a:t>
            </a:r>
            <a:r>
              <a:rPr b="1" i="0" lang="en" sz="1300" u="none" cap="none" strike="noStrike">
                <a:solidFill>
                  <a:srgbClr val="000000"/>
                </a:solidFill>
                <a:latin typeface="Arial"/>
                <a:ea typeface="Arial"/>
                <a:cs typeface="Arial"/>
                <a:sym typeface="Arial"/>
              </a:rPr>
              <a:t>: </a:t>
            </a:r>
            <a:r>
              <a:rPr b="1" i="0" lang="en" sz="1300" u="none" cap="none" strike="noStrike">
                <a:solidFill>
                  <a:srgbClr val="FF0000"/>
                </a:solidFill>
                <a:latin typeface="Arial"/>
                <a:ea typeface="Arial"/>
                <a:cs typeface="Arial"/>
                <a:sym typeface="Arial"/>
              </a:rPr>
              <a:t>Vertical integrations</a:t>
            </a:r>
            <a:r>
              <a:rPr b="1" i="0" lang="en" sz="1300" u="none" cap="none" strike="noStrike">
                <a:solidFill>
                  <a:srgbClr val="000000"/>
                </a:solidFill>
                <a:latin typeface="Arial"/>
                <a:ea typeface="Arial"/>
                <a:cs typeface="Arial"/>
                <a:sym typeface="Arial"/>
              </a:rPr>
              <a:t> </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367" name="Google Shape;367;p57"/>
          <p:cNvSpPr/>
          <p:nvPr/>
        </p:nvSpPr>
        <p:spPr>
          <a:xfrm>
            <a:off x="4210775" y="1773475"/>
            <a:ext cx="2043600" cy="1740900"/>
          </a:xfrm>
          <a:prstGeom prst="cube">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7"/>
          <p:cNvSpPr txBox="1"/>
          <p:nvPr/>
        </p:nvSpPr>
        <p:spPr>
          <a:xfrm>
            <a:off x="4038151" y="2482725"/>
            <a:ext cx="18600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Search</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Recommendation</a:t>
            </a:r>
            <a:endParaRPr b="0" i="0" sz="1100" u="none" cap="none" strike="noStrike">
              <a:solidFill>
                <a:schemeClr val="lt1"/>
              </a:solidFill>
              <a:latin typeface="Arial"/>
              <a:ea typeface="Arial"/>
              <a:cs typeface="Arial"/>
              <a:sym typeface="Arial"/>
            </a:endParaRPr>
          </a:p>
        </p:txBody>
      </p:sp>
      <p:sp>
        <p:nvSpPr>
          <p:cNvPr id="369" name="Google Shape;369;p57"/>
          <p:cNvSpPr/>
          <p:nvPr/>
        </p:nvSpPr>
        <p:spPr>
          <a:xfrm flipH="1">
            <a:off x="5232575" y="3514375"/>
            <a:ext cx="312300" cy="656700"/>
          </a:xfrm>
          <a:prstGeom prst="upArrow">
            <a:avLst>
              <a:gd fmla="val 50000" name="adj1"/>
              <a:gd fmla="val 50000" name="adj2"/>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7"/>
          <p:cNvSpPr/>
          <p:nvPr/>
        </p:nvSpPr>
        <p:spPr>
          <a:xfrm flipH="1">
            <a:off x="2354175" y="3839600"/>
            <a:ext cx="830100" cy="656700"/>
          </a:xfrm>
          <a:prstGeom prst="bentUpArrow">
            <a:avLst>
              <a:gd fmla="val 25000" name="adj1"/>
              <a:gd fmla="val 25000" name="adj2"/>
              <a:gd fmla="val 25000" name="adj3"/>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7"/>
          <p:cNvSpPr txBox="1"/>
          <p:nvPr/>
        </p:nvSpPr>
        <p:spPr>
          <a:xfrm>
            <a:off x="6667500" y="179150"/>
            <a:ext cx="2243100" cy="5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lang="en" sz="1100">
                <a:solidFill>
                  <a:schemeClr val="dk1"/>
                </a:solidFill>
              </a:rPr>
              <a:t>Manufacture and sell </a:t>
            </a:r>
            <a:r>
              <a:rPr b="1" i="0" lang="en" sz="1100" u="none" cap="none" strike="noStrike">
                <a:solidFill>
                  <a:schemeClr val="dk1"/>
                </a:solidFill>
                <a:latin typeface="Arial"/>
                <a:ea typeface="Arial"/>
                <a:cs typeface="Arial"/>
                <a:sym typeface="Arial"/>
              </a:rPr>
              <a:t> </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 sz="1100" u="none" cap="none" strike="noStrike">
                <a:solidFill>
                  <a:srgbClr val="FF0000"/>
                </a:solidFill>
                <a:latin typeface="Arial"/>
                <a:ea typeface="Arial"/>
                <a:cs typeface="Arial"/>
                <a:sym typeface="Arial"/>
              </a:rPr>
              <a:t>private label products (PL)</a:t>
            </a:r>
            <a:endParaRPr b="1" i="0" sz="1100" u="none" cap="none" strike="noStrike">
              <a:solidFill>
                <a:schemeClr val="dk1"/>
              </a:solidFill>
              <a:latin typeface="Arial"/>
              <a:ea typeface="Arial"/>
              <a:cs typeface="Arial"/>
              <a:sym typeface="Arial"/>
            </a:endParaRPr>
          </a:p>
        </p:txBody>
      </p:sp>
      <p:sp>
        <p:nvSpPr>
          <p:cNvPr id="372" name="Google Shape;372;p57"/>
          <p:cNvSpPr txBox="1"/>
          <p:nvPr/>
        </p:nvSpPr>
        <p:spPr>
          <a:xfrm>
            <a:off x="1764775" y="4004200"/>
            <a:ext cx="5556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0000"/>
                </a:solidFill>
                <a:latin typeface="Arial"/>
                <a:ea typeface="Arial"/>
                <a:cs typeface="Arial"/>
                <a:sym typeface="Arial"/>
              </a:rPr>
              <a:t>PLs</a:t>
            </a:r>
            <a:endParaRPr b="1" i="0" sz="1100" u="none" cap="none" strike="noStrike">
              <a:solidFill>
                <a:srgbClr val="FF0000"/>
              </a:solidFill>
              <a:latin typeface="Arial"/>
              <a:ea typeface="Arial"/>
              <a:cs typeface="Arial"/>
              <a:sym typeface="Arial"/>
            </a:endParaRPr>
          </a:p>
        </p:txBody>
      </p:sp>
      <p:sp>
        <p:nvSpPr>
          <p:cNvPr id="373" name="Google Shape;37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Desired exposure as a control knob</a:t>
            </a:r>
            <a:endParaRPr/>
          </a:p>
        </p:txBody>
      </p:sp>
      <p:sp>
        <p:nvSpPr>
          <p:cNvPr id="1145" name="Google Shape;1145;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46" name="Google Shape;1146;p138"/>
          <p:cNvPicPr preferRelativeResize="0"/>
          <p:nvPr/>
        </p:nvPicPr>
        <p:blipFill>
          <a:blip r:embed="rId3">
            <a:alphaModFix/>
          </a:blip>
          <a:stretch>
            <a:fillRect/>
          </a:stretch>
        </p:blipFill>
        <p:spPr>
          <a:xfrm>
            <a:off x="58248" y="1175675"/>
            <a:ext cx="2764826" cy="2062827"/>
          </a:xfrm>
          <a:prstGeom prst="rect">
            <a:avLst/>
          </a:prstGeom>
          <a:noFill/>
          <a:ln>
            <a:noFill/>
          </a:ln>
        </p:spPr>
      </p:pic>
      <p:pic>
        <p:nvPicPr>
          <p:cNvPr id="1147" name="Google Shape;1147;p138"/>
          <p:cNvPicPr preferRelativeResize="0"/>
          <p:nvPr/>
        </p:nvPicPr>
        <p:blipFill>
          <a:blip r:embed="rId4">
            <a:alphaModFix/>
          </a:blip>
          <a:stretch>
            <a:fillRect/>
          </a:stretch>
        </p:blipFill>
        <p:spPr>
          <a:xfrm>
            <a:off x="2899275" y="1200700"/>
            <a:ext cx="2863652" cy="2136560"/>
          </a:xfrm>
          <a:prstGeom prst="rect">
            <a:avLst/>
          </a:prstGeom>
          <a:noFill/>
          <a:ln>
            <a:noFill/>
          </a:ln>
        </p:spPr>
      </p:pic>
      <p:pic>
        <p:nvPicPr>
          <p:cNvPr id="1148" name="Google Shape;1148;p138"/>
          <p:cNvPicPr preferRelativeResize="0"/>
          <p:nvPr/>
        </p:nvPicPr>
        <p:blipFill>
          <a:blip r:embed="rId5">
            <a:alphaModFix/>
          </a:blip>
          <a:stretch>
            <a:fillRect/>
          </a:stretch>
        </p:blipFill>
        <p:spPr>
          <a:xfrm>
            <a:off x="5921175" y="1122975"/>
            <a:ext cx="2976502" cy="2220776"/>
          </a:xfrm>
          <a:prstGeom prst="rect">
            <a:avLst/>
          </a:prstGeom>
          <a:noFill/>
          <a:ln>
            <a:noFill/>
          </a:ln>
        </p:spPr>
      </p:pic>
      <p:sp>
        <p:nvSpPr>
          <p:cNvPr id="1149" name="Google Shape;1149;p138"/>
          <p:cNvSpPr txBox="1"/>
          <p:nvPr/>
        </p:nvSpPr>
        <p:spPr>
          <a:xfrm>
            <a:off x="395675" y="3447100"/>
            <a:ext cx="2351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𝞫 = 1.0→ Equal Exposure</a:t>
            </a:r>
            <a:endParaRPr/>
          </a:p>
        </p:txBody>
      </p:sp>
      <p:sp>
        <p:nvSpPr>
          <p:cNvPr id="1150" name="Google Shape;1150;p138"/>
          <p:cNvSpPr txBox="1"/>
          <p:nvPr/>
        </p:nvSpPr>
        <p:spPr>
          <a:xfrm>
            <a:off x="6567875" y="3447100"/>
            <a:ext cx="19542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𝞫</a:t>
            </a:r>
            <a:r>
              <a:rPr lang="en"/>
              <a:t> = 0.0→ Meritocracy</a:t>
            </a:r>
            <a:endParaRPr/>
          </a:p>
        </p:txBody>
      </p:sp>
      <p:sp>
        <p:nvSpPr>
          <p:cNvPr id="1151" name="Google Shape;1151;p138"/>
          <p:cNvSpPr txBox="1"/>
          <p:nvPr/>
        </p:nvSpPr>
        <p:spPr>
          <a:xfrm>
            <a:off x="3519875" y="3447100"/>
            <a:ext cx="2096100" cy="1262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𝞫</a:t>
            </a:r>
            <a:r>
              <a:rPr lang="en"/>
              <a:t> = 0.25→ 25% of exposure is equally distributed and rest is distributed proportional to merit of the products.  </a:t>
            </a:r>
            <a:endParaRPr/>
          </a:p>
        </p:txBody>
      </p:sp>
      <p:sp>
        <p:nvSpPr>
          <p:cNvPr id="1152" name="Google Shape;1152;p1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Desired exposure as a control knob</a:t>
            </a:r>
            <a:endParaRPr/>
          </a:p>
        </p:txBody>
      </p:sp>
      <p:sp>
        <p:nvSpPr>
          <p:cNvPr id="1158" name="Google Shape;1158;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59" name="Google Shape;1159;p139"/>
          <p:cNvPicPr preferRelativeResize="0"/>
          <p:nvPr/>
        </p:nvPicPr>
        <p:blipFill>
          <a:blip r:embed="rId3">
            <a:alphaModFix/>
          </a:blip>
          <a:stretch>
            <a:fillRect/>
          </a:stretch>
        </p:blipFill>
        <p:spPr>
          <a:xfrm>
            <a:off x="58248" y="1175675"/>
            <a:ext cx="2764826" cy="2062827"/>
          </a:xfrm>
          <a:prstGeom prst="rect">
            <a:avLst/>
          </a:prstGeom>
          <a:noFill/>
          <a:ln>
            <a:noFill/>
          </a:ln>
        </p:spPr>
      </p:pic>
      <p:pic>
        <p:nvPicPr>
          <p:cNvPr id="1160" name="Google Shape;1160;p139"/>
          <p:cNvPicPr preferRelativeResize="0"/>
          <p:nvPr/>
        </p:nvPicPr>
        <p:blipFill>
          <a:blip r:embed="rId4">
            <a:alphaModFix/>
          </a:blip>
          <a:stretch>
            <a:fillRect/>
          </a:stretch>
        </p:blipFill>
        <p:spPr>
          <a:xfrm>
            <a:off x="2975475" y="1200700"/>
            <a:ext cx="2863652" cy="2136560"/>
          </a:xfrm>
          <a:prstGeom prst="rect">
            <a:avLst/>
          </a:prstGeom>
          <a:noFill/>
          <a:ln>
            <a:noFill/>
          </a:ln>
        </p:spPr>
      </p:pic>
      <p:pic>
        <p:nvPicPr>
          <p:cNvPr id="1161" name="Google Shape;1161;p139"/>
          <p:cNvPicPr preferRelativeResize="0"/>
          <p:nvPr/>
        </p:nvPicPr>
        <p:blipFill>
          <a:blip r:embed="rId5">
            <a:alphaModFix/>
          </a:blip>
          <a:stretch>
            <a:fillRect/>
          </a:stretch>
        </p:blipFill>
        <p:spPr>
          <a:xfrm>
            <a:off x="5921175" y="1122975"/>
            <a:ext cx="2976502" cy="2220776"/>
          </a:xfrm>
          <a:prstGeom prst="rect">
            <a:avLst/>
          </a:prstGeom>
          <a:noFill/>
          <a:ln>
            <a:noFill/>
          </a:ln>
        </p:spPr>
      </p:pic>
      <p:sp>
        <p:nvSpPr>
          <p:cNvPr id="1162" name="Google Shape;1162;p139"/>
          <p:cNvSpPr txBox="1"/>
          <p:nvPr/>
        </p:nvSpPr>
        <p:spPr>
          <a:xfrm>
            <a:off x="395675" y="3447100"/>
            <a:ext cx="2351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𝞫 = 1.0→ Equal Exposure</a:t>
            </a:r>
            <a:endParaRPr/>
          </a:p>
        </p:txBody>
      </p:sp>
      <p:sp>
        <p:nvSpPr>
          <p:cNvPr id="1163" name="Google Shape;1163;p139"/>
          <p:cNvSpPr txBox="1"/>
          <p:nvPr/>
        </p:nvSpPr>
        <p:spPr>
          <a:xfrm>
            <a:off x="6567875" y="3447100"/>
            <a:ext cx="19542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𝞫</a:t>
            </a:r>
            <a:r>
              <a:rPr lang="en"/>
              <a:t> = 0.0→ Meritocracy</a:t>
            </a:r>
            <a:endParaRPr/>
          </a:p>
        </p:txBody>
      </p:sp>
      <p:sp>
        <p:nvSpPr>
          <p:cNvPr id="1164" name="Google Shape;1164;p139"/>
          <p:cNvSpPr txBox="1"/>
          <p:nvPr/>
        </p:nvSpPr>
        <p:spPr>
          <a:xfrm>
            <a:off x="3596075" y="3447100"/>
            <a:ext cx="1954200" cy="1046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𝞫</a:t>
            </a:r>
            <a:r>
              <a:rPr lang="en"/>
              <a:t> = 0.25→ 25% of exposure is equally distributed and rest proportional to merit.  </a:t>
            </a:r>
            <a:endParaRPr/>
          </a:p>
        </p:txBody>
      </p:sp>
      <p:sp>
        <p:nvSpPr>
          <p:cNvPr id="1165" name="Google Shape;1165;p139"/>
          <p:cNvSpPr/>
          <p:nvPr/>
        </p:nvSpPr>
        <p:spPr>
          <a:xfrm>
            <a:off x="0" y="-14775"/>
            <a:ext cx="9252300" cy="5143500"/>
          </a:xfrm>
          <a:prstGeom prst="rect">
            <a:avLst/>
          </a:prstGeom>
          <a:solidFill>
            <a:srgbClr val="EEEEEE">
              <a:alpha val="87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39"/>
          <p:cNvSpPr txBox="1"/>
          <p:nvPr/>
        </p:nvSpPr>
        <p:spPr>
          <a:xfrm>
            <a:off x="1231675" y="1776800"/>
            <a:ext cx="7209900" cy="15942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2000">
                <a:solidFill>
                  <a:srgbClr val="FF0000"/>
                </a:solidFill>
              </a:rPr>
              <a:t>Two goals for our mitigation strategy</a:t>
            </a:r>
            <a:endParaRPr sz="2000">
              <a:solidFill>
                <a:srgbClr val="FF0000"/>
              </a:solidFill>
            </a:endParaRPr>
          </a:p>
          <a:p>
            <a:pPr indent="-355600" lvl="0" marL="457200" marR="0" rtl="0" algn="l">
              <a:lnSpc>
                <a:spcPct val="150000"/>
              </a:lnSpc>
              <a:spcBef>
                <a:spcPts val="0"/>
              </a:spcBef>
              <a:spcAft>
                <a:spcPts val="0"/>
              </a:spcAft>
              <a:buClr>
                <a:srgbClr val="0000FF"/>
              </a:buClr>
              <a:buSzPts val="2000"/>
              <a:buChar char="❖"/>
            </a:pPr>
            <a:r>
              <a:rPr lang="en" sz="2000">
                <a:solidFill>
                  <a:srgbClr val="0000FF"/>
                </a:solidFill>
              </a:rPr>
              <a:t>Maintain the relatedness of underlying recommendations</a:t>
            </a:r>
            <a:endParaRPr sz="2000">
              <a:solidFill>
                <a:srgbClr val="0000FF"/>
              </a:solidFill>
            </a:endParaRPr>
          </a:p>
          <a:p>
            <a:pPr indent="-355600" lvl="0" marL="457200" marR="0" rtl="0" algn="l">
              <a:lnSpc>
                <a:spcPct val="150000"/>
              </a:lnSpc>
              <a:spcBef>
                <a:spcPts val="0"/>
              </a:spcBef>
              <a:spcAft>
                <a:spcPts val="0"/>
              </a:spcAft>
              <a:buClr>
                <a:srgbClr val="0000FF"/>
              </a:buClr>
              <a:buSzPts val="2000"/>
              <a:buChar char="❖"/>
            </a:pPr>
            <a:r>
              <a:rPr lang="en" sz="2000">
                <a:solidFill>
                  <a:srgbClr val="0000FF"/>
                </a:solidFill>
              </a:rPr>
              <a:t>Minimize / Mitigate the induced exposure bias</a:t>
            </a:r>
            <a:endParaRPr sz="2000">
              <a:solidFill>
                <a:srgbClr val="0000FF"/>
              </a:solidFill>
            </a:endParaRPr>
          </a:p>
        </p:txBody>
      </p:sp>
      <p:sp>
        <p:nvSpPr>
          <p:cNvPr id="1167" name="Google Shape;1167;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4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Fairness intervention mechanisms</a:t>
            </a:r>
            <a:endParaRPr/>
          </a:p>
        </p:txBody>
      </p:sp>
      <p:sp>
        <p:nvSpPr>
          <p:cNvPr id="1173" name="Google Shape;1173;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FaiRIR: Suite of fair RIR algorithms</a:t>
            </a:r>
            <a:endParaRPr/>
          </a:p>
        </p:txBody>
      </p:sp>
      <p:sp>
        <p:nvSpPr>
          <p:cNvPr id="1179" name="Google Shape;1179;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i="1" lang="en">
                <a:solidFill>
                  <a:schemeClr val="dk1"/>
                </a:solidFill>
              </a:rPr>
              <a:t>FaiRIR</a:t>
            </a:r>
            <a:r>
              <a:rPr baseline="-25000" i="1" lang="en">
                <a:solidFill>
                  <a:schemeClr val="dk1"/>
                </a:solidFill>
              </a:rPr>
              <a:t>rl</a:t>
            </a:r>
            <a:r>
              <a:rPr lang="en">
                <a:solidFill>
                  <a:schemeClr val="dk1"/>
                </a:solidFill>
              </a:rPr>
              <a:t> : Change the latent space representation such that items with similar desired exposure come closer in the latent space.</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i="1" lang="en">
                <a:solidFill>
                  <a:schemeClr val="dk1"/>
                </a:solidFill>
              </a:rPr>
              <a:t>FaiRIR</a:t>
            </a:r>
            <a:r>
              <a:rPr baseline="-25000" i="1" lang="en">
                <a:solidFill>
                  <a:schemeClr val="dk1"/>
                </a:solidFill>
              </a:rPr>
              <a:t>sim</a:t>
            </a:r>
            <a:r>
              <a:rPr lang="en">
                <a:solidFill>
                  <a:schemeClr val="dk1"/>
                </a:solidFill>
              </a:rPr>
              <a:t> : Desired exposure based similarity metric</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i="1" lang="en">
                <a:solidFill>
                  <a:schemeClr val="dk1"/>
                </a:solidFill>
              </a:rPr>
              <a:t>FaiRIR</a:t>
            </a:r>
            <a:r>
              <a:rPr baseline="-25000" i="1" lang="en">
                <a:solidFill>
                  <a:schemeClr val="dk1"/>
                </a:solidFill>
              </a:rPr>
              <a:t>nbr</a:t>
            </a:r>
            <a:r>
              <a:rPr lang="en">
                <a:solidFill>
                  <a:schemeClr val="dk1"/>
                </a:solidFill>
              </a:rPr>
              <a:t>: Select neighboring items based on similarity score and desired exposures.</a:t>
            </a:r>
            <a:endParaRPr>
              <a:solidFill>
                <a:schemeClr val="dk1"/>
              </a:solidFill>
            </a:endParaRPr>
          </a:p>
        </p:txBody>
      </p:sp>
      <p:sp>
        <p:nvSpPr>
          <p:cNvPr id="1180" name="Google Shape;1180;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FaiRIR: Suite of fair RIR algorithms</a:t>
            </a:r>
            <a:endParaRPr/>
          </a:p>
        </p:txBody>
      </p:sp>
      <p:sp>
        <p:nvSpPr>
          <p:cNvPr id="1186" name="Google Shape;1186;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i="1" lang="en">
                <a:solidFill>
                  <a:schemeClr val="dk1"/>
                </a:solidFill>
              </a:rPr>
              <a:t>FaiRIR</a:t>
            </a:r>
            <a:r>
              <a:rPr baseline="-25000" i="1" lang="en">
                <a:solidFill>
                  <a:schemeClr val="dk1"/>
                </a:solidFill>
              </a:rPr>
              <a:t>rl</a:t>
            </a:r>
            <a:r>
              <a:rPr lang="en">
                <a:solidFill>
                  <a:schemeClr val="dk1"/>
                </a:solidFill>
              </a:rPr>
              <a:t> : Change the latent space representation such that items with similar desired exposure come closer in the latent space. </a:t>
            </a:r>
            <a:r>
              <a:rPr lang="en">
                <a:solidFill>
                  <a:srgbClr val="0000FF"/>
                </a:solidFill>
              </a:rPr>
              <a:t>[Pre-processing]</a:t>
            </a:r>
            <a:endParaRPr>
              <a:solidFill>
                <a:srgbClr val="0000FF"/>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i="1" lang="en">
                <a:solidFill>
                  <a:schemeClr val="dk1"/>
                </a:solidFill>
              </a:rPr>
              <a:t>FaiRIR</a:t>
            </a:r>
            <a:r>
              <a:rPr baseline="-25000" i="1" lang="en">
                <a:solidFill>
                  <a:schemeClr val="dk1"/>
                </a:solidFill>
              </a:rPr>
              <a:t>sim</a:t>
            </a:r>
            <a:r>
              <a:rPr lang="en">
                <a:solidFill>
                  <a:schemeClr val="dk1"/>
                </a:solidFill>
              </a:rPr>
              <a:t> : Desired exposure based similarity metric </a:t>
            </a:r>
            <a:r>
              <a:rPr lang="en">
                <a:solidFill>
                  <a:srgbClr val="0000FF"/>
                </a:solidFill>
              </a:rPr>
              <a:t>[In-processing]</a:t>
            </a:r>
            <a:endParaRPr>
              <a:solidFill>
                <a:srgbClr val="0000FF"/>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i="1" lang="en">
                <a:solidFill>
                  <a:schemeClr val="dk1"/>
                </a:solidFill>
              </a:rPr>
              <a:t>FaiRIR</a:t>
            </a:r>
            <a:r>
              <a:rPr baseline="-25000" i="1" lang="en">
                <a:solidFill>
                  <a:schemeClr val="dk1"/>
                </a:solidFill>
              </a:rPr>
              <a:t>nbr</a:t>
            </a:r>
            <a:r>
              <a:rPr lang="en">
                <a:solidFill>
                  <a:schemeClr val="dk1"/>
                </a:solidFill>
              </a:rPr>
              <a:t>: Select neighboring items based on similarity score and desired exposures. </a:t>
            </a:r>
            <a:r>
              <a:rPr lang="en">
                <a:solidFill>
                  <a:srgbClr val="0000FF"/>
                </a:solidFill>
              </a:rPr>
              <a:t>[Post-processing]</a:t>
            </a:r>
            <a:endParaRPr>
              <a:solidFill>
                <a:srgbClr val="0000FF"/>
              </a:solidFill>
            </a:endParaRPr>
          </a:p>
        </p:txBody>
      </p:sp>
      <p:sp>
        <p:nvSpPr>
          <p:cNvPr id="1187" name="Google Shape;1187;p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FaiRIR: Suite of fair RIR algorithms</a:t>
            </a:r>
            <a:endParaRPr/>
          </a:p>
        </p:txBody>
      </p:sp>
      <p:sp>
        <p:nvSpPr>
          <p:cNvPr id="1193" name="Google Shape;1193;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i="1" lang="en">
                <a:solidFill>
                  <a:srgbClr val="FF0000"/>
                </a:solidFill>
              </a:rPr>
              <a:t>FaiRIR</a:t>
            </a:r>
            <a:r>
              <a:rPr baseline="-25000" i="1" lang="en">
                <a:solidFill>
                  <a:srgbClr val="FF0000"/>
                </a:solidFill>
              </a:rPr>
              <a:t>rl</a:t>
            </a:r>
            <a:r>
              <a:rPr lang="en">
                <a:solidFill>
                  <a:schemeClr val="dk1"/>
                </a:solidFill>
              </a:rPr>
              <a:t> : Change the latent space representation such that items with similar desired exposure come closer in the latent space. </a:t>
            </a:r>
            <a:r>
              <a:rPr lang="en">
                <a:solidFill>
                  <a:srgbClr val="0000FF"/>
                </a:solidFill>
              </a:rPr>
              <a:t>[Pre-processing]</a:t>
            </a:r>
            <a:endParaRPr>
              <a:solidFill>
                <a:srgbClr val="0000FF"/>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i="1" lang="en">
                <a:solidFill>
                  <a:schemeClr val="dk1"/>
                </a:solidFill>
              </a:rPr>
              <a:t>FaiRIR</a:t>
            </a:r>
            <a:r>
              <a:rPr baseline="-25000" i="1" lang="en">
                <a:solidFill>
                  <a:schemeClr val="dk1"/>
                </a:solidFill>
              </a:rPr>
              <a:t>sim</a:t>
            </a:r>
            <a:r>
              <a:rPr lang="en">
                <a:solidFill>
                  <a:schemeClr val="dk1"/>
                </a:solidFill>
              </a:rPr>
              <a:t> : Desired exposure based similarity metric </a:t>
            </a:r>
            <a:r>
              <a:rPr lang="en">
                <a:solidFill>
                  <a:srgbClr val="0000FF"/>
                </a:solidFill>
              </a:rPr>
              <a:t>[In-processing]</a:t>
            </a:r>
            <a:endParaRPr>
              <a:solidFill>
                <a:srgbClr val="0000FF"/>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i="1" lang="en">
                <a:solidFill>
                  <a:srgbClr val="FF0000"/>
                </a:solidFill>
              </a:rPr>
              <a:t>FaiRIR</a:t>
            </a:r>
            <a:r>
              <a:rPr baseline="-25000" i="1" lang="en">
                <a:solidFill>
                  <a:srgbClr val="FF0000"/>
                </a:solidFill>
              </a:rPr>
              <a:t>nbr</a:t>
            </a:r>
            <a:r>
              <a:rPr lang="en">
                <a:solidFill>
                  <a:schemeClr val="dk1"/>
                </a:solidFill>
              </a:rPr>
              <a:t>: Select neighboring items based on similarity score and desired exposures. </a:t>
            </a:r>
            <a:r>
              <a:rPr lang="en">
                <a:solidFill>
                  <a:srgbClr val="0000FF"/>
                </a:solidFill>
              </a:rPr>
              <a:t>[Post-processing]</a:t>
            </a:r>
            <a:endParaRPr>
              <a:solidFill>
                <a:srgbClr val="0000FF"/>
              </a:solidFill>
            </a:endParaRPr>
          </a:p>
        </p:txBody>
      </p:sp>
      <p:sp>
        <p:nvSpPr>
          <p:cNvPr id="1194" name="Google Shape;1194;p1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Fair representation learning</a:t>
            </a:r>
            <a:endParaRPr/>
          </a:p>
        </p:txBody>
      </p:sp>
      <p:sp>
        <p:nvSpPr>
          <p:cNvPr id="1200" name="Google Shape;1200;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Inputs: </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X : representation learnt from standard RIR algorithms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X : representation encoding desired exposure </a:t>
            </a:r>
            <a:endParaRPr sz="1800">
              <a:solidFill>
                <a:schemeClr val="dk1"/>
              </a:solidFill>
            </a:endParaRPr>
          </a:p>
          <a:p>
            <a:pPr indent="0" lvl="0" marL="914400" rtl="0" algn="l">
              <a:spcBef>
                <a:spcPts val="0"/>
              </a:spcBef>
              <a:spcAft>
                <a:spcPts val="0"/>
              </a:spcAft>
              <a:buNone/>
            </a:pPr>
            <a:r>
              <a:rPr lang="en" sz="1800">
                <a:solidFill>
                  <a:schemeClr val="dk1"/>
                </a:solidFill>
              </a:rPr>
              <a:t>(Derived from a Desiredness Graph)</a:t>
            </a:r>
            <a:endParaRPr sz="1800">
              <a:solidFill>
                <a:schemeClr val="dk1"/>
              </a:solidFill>
            </a:endParaRPr>
          </a:p>
          <a:p>
            <a:pPr indent="0" lvl="0" marL="9144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Goal:</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X</a:t>
            </a:r>
            <a:r>
              <a:rPr baseline="30000" lang="en" sz="1800">
                <a:solidFill>
                  <a:schemeClr val="dk1"/>
                </a:solidFill>
              </a:rPr>
              <a:t>~</a:t>
            </a:r>
            <a:r>
              <a:rPr lang="en" sz="1800">
                <a:solidFill>
                  <a:schemeClr val="dk1"/>
                </a:solidFill>
              </a:rPr>
              <a:t>: Fair representation </a:t>
            </a:r>
            <a:r>
              <a:rPr lang="en" sz="1800">
                <a:solidFill>
                  <a:schemeClr val="dk1"/>
                </a:solidFill>
              </a:rPr>
              <a:t>reconciling</a:t>
            </a:r>
            <a:r>
              <a:rPr lang="en" sz="1800">
                <a:solidFill>
                  <a:schemeClr val="dk1"/>
                </a:solidFill>
              </a:rPr>
              <a:t> relatedness and desiredness</a:t>
            </a:r>
            <a:r>
              <a:rPr baseline="30000" lang="en" sz="1800">
                <a:solidFill>
                  <a:schemeClr val="dk1"/>
                </a:solidFill>
              </a:rPr>
              <a:t>   </a:t>
            </a:r>
            <a:endParaRPr baseline="30000" sz="1800">
              <a:solidFill>
                <a:schemeClr val="dk1"/>
              </a:solidFill>
            </a:endParaRPr>
          </a:p>
        </p:txBody>
      </p:sp>
      <p:sp>
        <p:nvSpPr>
          <p:cNvPr id="1201" name="Google Shape;1201;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a:t>
            </a:r>
            <a:endParaRPr/>
          </a:p>
        </p:txBody>
      </p:sp>
      <p:sp>
        <p:nvSpPr>
          <p:cNvPr id="1207" name="Google Shape;1207;p145"/>
          <p:cNvSpPr txBox="1"/>
          <p:nvPr>
            <p:ph idx="1" type="body"/>
          </p:nvPr>
        </p:nvSpPr>
        <p:spPr>
          <a:xfrm>
            <a:off x="311700" y="2521750"/>
            <a:ext cx="8520600" cy="20472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t/>
            </a:r>
            <a:endParaRPr/>
          </a:p>
          <a:p>
            <a:pPr indent="-342900" lvl="0" marL="457200" rtl="0" algn="l">
              <a:spcBef>
                <a:spcPts val="0"/>
              </a:spcBef>
              <a:spcAft>
                <a:spcPts val="0"/>
              </a:spcAft>
              <a:buClr>
                <a:schemeClr val="dk1"/>
              </a:buClr>
              <a:buSzPts val="1800"/>
              <a:buChar char="❖"/>
            </a:pPr>
            <a:r>
              <a:rPr lang="en">
                <a:solidFill>
                  <a:srgbClr val="0000FF"/>
                </a:solidFill>
              </a:rPr>
              <a:t>Relatedness loss</a:t>
            </a:r>
            <a:r>
              <a:rPr lang="en">
                <a:solidFill>
                  <a:schemeClr val="dk1"/>
                </a:solidFill>
              </a:rPr>
              <a:t>: Reconstruction loss to be minimized to preserve as much relatedness information learnt as possible.</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rgbClr val="0000FF"/>
                </a:solidFill>
              </a:rPr>
              <a:t>Desired exposure based similarity loss</a:t>
            </a:r>
            <a:r>
              <a:rPr lang="en">
                <a:solidFill>
                  <a:schemeClr val="dk1"/>
                </a:solidFill>
              </a:rPr>
              <a:t>: Distance between two items </a:t>
            </a:r>
            <a:r>
              <a:rPr i="1" lang="en">
                <a:solidFill>
                  <a:schemeClr val="dk1"/>
                </a:solidFill>
              </a:rPr>
              <a:t>i </a:t>
            </a:r>
            <a:r>
              <a:rPr lang="en">
                <a:solidFill>
                  <a:schemeClr val="dk1"/>
                </a:solidFill>
              </a:rPr>
              <a:t>and </a:t>
            </a:r>
            <a:r>
              <a:rPr i="1" lang="en">
                <a:solidFill>
                  <a:schemeClr val="dk1"/>
                </a:solidFill>
              </a:rPr>
              <a:t>j</a:t>
            </a:r>
            <a:r>
              <a:rPr lang="en">
                <a:solidFill>
                  <a:schemeClr val="dk1"/>
                </a:solidFill>
              </a:rPr>
              <a:t> should be preserved in the learnt latent space based on their desired exposure.</a:t>
            </a:r>
            <a:endParaRPr>
              <a:solidFill>
                <a:schemeClr val="dk1"/>
              </a:solidFill>
            </a:endParaRPr>
          </a:p>
        </p:txBody>
      </p:sp>
      <p:pic>
        <p:nvPicPr>
          <p:cNvPr id="1208" name="Google Shape;1208;p145"/>
          <p:cNvPicPr preferRelativeResize="0"/>
          <p:nvPr/>
        </p:nvPicPr>
        <p:blipFill rotWithShape="1">
          <a:blip r:embed="rId3">
            <a:alphaModFix/>
          </a:blip>
          <a:srcRect b="46652" l="0" r="2018" t="22407"/>
          <a:stretch/>
        </p:blipFill>
        <p:spPr>
          <a:xfrm>
            <a:off x="457200" y="1000075"/>
            <a:ext cx="8063449" cy="1591475"/>
          </a:xfrm>
          <a:prstGeom prst="rect">
            <a:avLst/>
          </a:prstGeom>
          <a:noFill/>
          <a:ln>
            <a:noFill/>
          </a:ln>
        </p:spPr>
      </p:pic>
      <p:sp>
        <p:nvSpPr>
          <p:cNvPr id="1209" name="Google Shape;1209;p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Effectiveness in mitigating exposure bias</a:t>
            </a:r>
            <a:endParaRPr/>
          </a:p>
        </p:txBody>
      </p:sp>
      <p:sp>
        <p:nvSpPr>
          <p:cNvPr id="1215" name="Google Shape;1215;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While only 7% items were getting adequate exposure earlier, now 23% get adequate exposure.</a:t>
            </a:r>
            <a:endParaRPr>
              <a:solidFill>
                <a:schemeClr val="dk1"/>
              </a:solidFill>
            </a:endParaRPr>
          </a:p>
        </p:txBody>
      </p:sp>
      <p:graphicFrame>
        <p:nvGraphicFramePr>
          <p:cNvPr id="1216" name="Google Shape;1216;p146"/>
          <p:cNvGraphicFramePr/>
          <p:nvPr/>
        </p:nvGraphicFramePr>
        <p:xfrm>
          <a:off x="2400300" y="2266950"/>
          <a:ext cx="3000000" cy="3000000"/>
        </p:xfrm>
        <a:graphic>
          <a:graphicData uri="http://schemas.openxmlformats.org/drawingml/2006/table">
            <a:tbl>
              <a:tblPr>
                <a:noFill/>
                <a:tableStyleId>{15D8A467-2E07-4818-8E07-48D0CAAE2D56}</a:tableStyleId>
              </a:tblPr>
              <a:tblGrid>
                <a:gridCol w="1805200"/>
                <a:gridCol w="1815475"/>
              </a:tblGrid>
              <a:tr h="396200">
                <a:tc>
                  <a:txBody>
                    <a:bodyPr/>
                    <a:lstStyle/>
                    <a:p>
                      <a:pPr indent="0" lvl="0" marL="0" rtl="0" algn="l">
                        <a:spcBef>
                          <a:spcPts val="0"/>
                        </a:spcBef>
                        <a:spcAft>
                          <a:spcPts val="0"/>
                        </a:spcAft>
                        <a:buNone/>
                      </a:pPr>
                      <a:r>
                        <a:rPr lang="en"/>
                        <a:t>Method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Exposure bias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Vanilla rating-SVD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1.28</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FaiRIR</a:t>
                      </a:r>
                      <a:r>
                        <a:rPr baseline="-25000" lang="en"/>
                        <a:t>rl</a:t>
                      </a:r>
                      <a:endParaRPr baseline="-25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0.18</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217" name="Google Shape;1217;p146"/>
          <p:cNvSpPr txBox="1"/>
          <p:nvPr/>
        </p:nvSpPr>
        <p:spPr>
          <a:xfrm>
            <a:off x="5027625" y="4513075"/>
            <a:ext cx="4063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1"/>
                </a:solidFill>
              </a:rPr>
              <a:t>*</a:t>
            </a:r>
            <a:r>
              <a:rPr b="1" lang="en" sz="1500">
                <a:solidFill>
                  <a:schemeClr val="dk1"/>
                </a:solidFill>
              </a:rPr>
              <a:t>Exposure bias</a:t>
            </a:r>
            <a:r>
              <a:rPr lang="en" sz="1500">
                <a:solidFill>
                  <a:schemeClr val="dk1"/>
                </a:solidFill>
              </a:rPr>
              <a:t> = KLD (</a:t>
            </a:r>
            <a:r>
              <a:rPr i="1" lang="en" sz="1500">
                <a:solidFill>
                  <a:schemeClr val="dk1"/>
                </a:solidFill>
              </a:rPr>
              <a:t>E</a:t>
            </a:r>
            <a:r>
              <a:rPr baseline="-25000" i="1" lang="en" sz="1500">
                <a:solidFill>
                  <a:schemeClr val="dk1"/>
                </a:solidFill>
              </a:rPr>
              <a:t>observed</a:t>
            </a:r>
            <a:r>
              <a:rPr baseline="-25000" lang="en" sz="1500">
                <a:solidFill>
                  <a:schemeClr val="dk1"/>
                </a:solidFill>
              </a:rPr>
              <a:t> </a:t>
            </a:r>
            <a:r>
              <a:rPr lang="en" sz="1500">
                <a:solidFill>
                  <a:schemeClr val="dk1"/>
                </a:solidFill>
              </a:rPr>
              <a:t>|| </a:t>
            </a:r>
            <a:r>
              <a:rPr i="1" lang="en" sz="1500">
                <a:solidFill>
                  <a:schemeClr val="dk1"/>
                </a:solidFill>
              </a:rPr>
              <a:t>E</a:t>
            </a:r>
            <a:r>
              <a:rPr baseline="-25000" i="1" lang="en" sz="1500">
                <a:solidFill>
                  <a:schemeClr val="dk1"/>
                </a:solidFill>
              </a:rPr>
              <a:t>desired</a:t>
            </a:r>
            <a:r>
              <a:rPr lang="en" sz="1500">
                <a:solidFill>
                  <a:schemeClr val="dk1"/>
                </a:solidFill>
              </a:rPr>
              <a:t>)</a:t>
            </a:r>
            <a:endParaRPr sz="1500"/>
          </a:p>
        </p:txBody>
      </p:sp>
      <p:sp>
        <p:nvSpPr>
          <p:cNvPr id="1218" name="Google Shape;1218;p1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Fair neighbor selection</a:t>
            </a:r>
            <a:endParaRPr/>
          </a:p>
        </p:txBody>
      </p:sp>
      <p:sp>
        <p:nvSpPr>
          <p:cNvPr id="1224" name="Google Shape;1224;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We maintain two ranked-list of items based on their</a:t>
            </a:r>
            <a:endParaRPr>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Relatedness </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Desired exposure</a:t>
            </a:r>
            <a:endParaRPr sz="1800">
              <a:solidFill>
                <a:schemeClr val="dk1"/>
              </a:solidFill>
            </a:endParaRPr>
          </a:p>
          <a:p>
            <a:pPr indent="0" lvl="0" marL="914400" rtl="0" algn="l">
              <a:lnSpc>
                <a:spcPct val="15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Reconcile between the two: Rank aggregation method based on Borda count</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0"/>
              </a:spcBef>
              <a:spcAft>
                <a:spcPts val="0"/>
              </a:spcAft>
              <a:buClr>
                <a:srgbClr val="0000FF"/>
              </a:buClr>
              <a:buSzPts val="1800"/>
              <a:buChar char="❖"/>
            </a:pPr>
            <a:r>
              <a:rPr lang="en">
                <a:solidFill>
                  <a:srgbClr val="0000FF"/>
                </a:solidFill>
              </a:rPr>
              <a:t>Intuition: Any item having higher rank in both the ranked lists should be considered the most suitable related item for the given item. </a:t>
            </a:r>
            <a:endParaRPr>
              <a:solidFill>
                <a:srgbClr val="0000FF"/>
              </a:solidFill>
            </a:endParaRPr>
          </a:p>
        </p:txBody>
      </p:sp>
      <p:sp>
        <p:nvSpPr>
          <p:cNvPr id="1225" name="Google Shape;1225;p1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